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60" r:id="rId2"/>
    <p:sldId id="257" r:id="rId3"/>
    <p:sldId id="261" r:id="rId4"/>
    <p:sldId id="262" r:id="rId5"/>
    <p:sldId id="263" r:id="rId6"/>
  </p:sldIdLst>
  <p:sldSz cx="7543800" cy="10058400"/>
  <p:notesSz cx="6797675" cy="99282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25" d="100"/>
          <a:sy n="125" d="100"/>
        </p:scale>
        <p:origin x="1824" y="10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374" cy="498292"/>
          </a:xfrm>
          <a:prstGeom prst="rect">
            <a:avLst/>
          </a:prstGeom>
        </p:spPr>
        <p:txBody>
          <a:bodyPr vert="horz" lIns="86877" tIns="43439" rIns="86877" bIns="43439" rtlCol="0"/>
          <a:lstStyle>
            <a:lvl1pPr algn="l">
              <a:defRPr sz="11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872" y="0"/>
            <a:ext cx="2945374" cy="498292"/>
          </a:xfrm>
          <a:prstGeom prst="rect">
            <a:avLst/>
          </a:prstGeom>
        </p:spPr>
        <p:txBody>
          <a:bodyPr vert="horz" lIns="86877" tIns="43439" rIns="86877" bIns="43439" rtlCol="0"/>
          <a:lstStyle>
            <a:lvl1pPr algn="r">
              <a:defRPr sz="1100"/>
            </a:lvl1pPr>
          </a:lstStyle>
          <a:p>
            <a:fld id="{BCEF1FDC-7411-4341-B80A-184BB61CFCC2}" type="datetimeFigureOut">
              <a:rPr lang="ko-KR" altLang="en-US" smtClean="0"/>
              <a:t>2024-09-12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1241425"/>
            <a:ext cx="25114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6877" tIns="43439" rIns="86877" bIns="43439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82" y="4777645"/>
            <a:ext cx="5438712" cy="3909552"/>
          </a:xfrm>
          <a:prstGeom prst="rect">
            <a:avLst/>
          </a:prstGeom>
        </p:spPr>
        <p:txBody>
          <a:bodyPr vert="horz" lIns="86877" tIns="43439" rIns="86877" bIns="43439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934"/>
            <a:ext cx="2945374" cy="498292"/>
          </a:xfrm>
          <a:prstGeom prst="rect">
            <a:avLst/>
          </a:prstGeom>
        </p:spPr>
        <p:txBody>
          <a:bodyPr vert="horz" lIns="86877" tIns="43439" rIns="86877" bIns="43439" rtlCol="0" anchor="b"/>
          <a:lstStyle>
            <a:lvl1pPr algn="l">
              <a:defRPr sz="11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872" y="9429934"/>
            <a:ext cx="2945374" cy="498292"/>
          </a:xfrm>
          <a:prstGeom prst="rect">
            <a:avLst/>
          </a:prstGeom>
        </p:spPr>
        <p:txBody>
          <a:bodyPr vert="horz" lIns="86877" tIns="43439" rIns="86877" bIns="43439" rtlCol="0" anchor="b"/>
          <a:lstStyle>
            <a:lvl1pPr algn="r">
              <a:defRPr sz="1100"/>
            </a:lvl1pPr>
          </a:lstStyle>
          <a:p>
            <a:fld id="{2621FCE8-A555-4D6B-A8BD-CA6E836E8959}" type="slidenum">
              <a:rPr lang="ko-KR" altLang="en-US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4848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21FCE8-A555-4D6B-A8BD-CA6E836E8959}" type="slidenum">
              <a:rPr lang="ko-KR" altLang="en-US" smtClean="0"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931246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21FCE8-A555-4D6B-A8BD-CA6E836E8959}" type="slidenum">
              <a:rPr lang="ko-KR" altLang="en-US" smtClean="0"/>
              <a:t>3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821280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621FCE8-A555-4D6B-A8BD-CA6E836E8959}" type="slidenum">
              <a:rPr lang="ko-KR" altLang="en-US" smtClean="0"/>
              <a:t>4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392827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5785" y="3118104"/>
            <a:ext cx="6412230" cy="21122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1570" y="5632704"/>
            <a:ext cx="5280660" cy="2514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pc="-5" dirty="0"/>
              <a:t>Form No. 62-1469-01</a:t>
            </a:r>
            <a:r>
              <a:rPr spc="-30" dirty="0"/>
              <a:t> </a:t>
            </a:r>
            <a:r>
              <a:rPr dirty="0"/>
              <a:t>E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9/12/2024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ts val="935"/>
              </a:lnSpc>
              <a:spcBef>
                <a:spcPts val="15"/>
              </a:spcBef>
            </a:pPr>
            <a:r>
              <a:rPr spc="-5" dirty="0"/>
              <a:t>UNRESTRICTED </a:t>
            </a:r>
            <a:r>
              <a:rPr dirty="0"/>
              <a:t>– May be </a:t>
            </a:r>
            <a:r>
              <a:rPr spc="-5" dirty="0"/>
              <a:t>shared with anyone</a:t>
            </a:r>
          </a:p>
          <a:p>
            <a:pPr marL="12700" marR="5080" indent="-635">
              <a:lnSpc>
                <a:spcPts val="919"/>
              </a:lnSpc>
              <a:spcBef>
                <a:spcPts val="40"/>
              </a:spcBef>
            </a:pPr>
            <a:r>
              <a:rPr sz="750" spc="-7" baseline="33333" dirty="0"/>
              <a:t>®</a:t>
            </a:r>
            <a:r>
              <a:rPr sz="800" spc="-5" dirty="0"/>
              <a:t>™Trademark of The Dow </a:t>
            </a:r>
            <a:r>
              <a:rPr sz="800" dirty="0"/>
              <a:t>Chemical Company </a:t>
            </a:r>
            <a:r>
              <a:rPr sz="800" spc="-5" dirty="0"/>
              <a:t>(“Dow”) or </a:t>
            </a:r>
            <a:r>
              <a:rPr sz="800" dirty="0"/>
              <a:t>an </a:t>
            </a:r>
            <a:r>
              <a:rPr sz="800" spc="-5" dirty="0"/>
              <a:t>affiliated </a:t>
            </a:r>
            <a:r>
              <a:rPr sz="800" dirty="0"/>
              <a:t>company </a:t>
            </a:r>
            <a:r>
              <a:rPr sz="800" spc="-5" dirty="0"/>
              <a:t>of </a:t>
            </a:r>
            <a:r>
              <a:rPr sz="800" dirty="0"/>
              <a:t>Dow  </a:t>
            </a:r>
            <a:r>
              <a:rPr sz="800" spc="-5" dirty="0"/>
              <a:t>DOWSIL™ </a:t>
            </a:r>
            <a:r>
              <a:rPr sz="800" dirty="0"/>
              <a:t>3362 </a:t>
            </a:r>
            <a:r>
              <a:rPr sz="800" spc="-5" dirty="0"/>
              <a:t>Insulating </a:t>
            </a:r>
            <a:r>
              <a:rPr sz="800" spc="-10" dirty="0"/>
              <a:t>Glass</a:t>
            </a:r>
            <a:r>
              <a:rPr sz="800" spc="5" dirty="0"/>
              <a:t> </a:t>
            </a:r>
            <a:r>
              <a:rPr sz="800" spc="-5" dirty="0"/>
              <a:t>Sealant</a:t>
            </a:r>
            <a:endParaRPr sz="800" dirty="0"/>
          </a:p>
          <a:p>
            <a:pPr marL="12700">
              <a:lnSpc>
                <a:spcPts val="880"/>
              </a:lnSpc>
            </a:pPr>
            <a:r>
              <a:rPr dirty="0"/>
              <a:t>© </a:t>
            </a:r>
            <a:r>
              <a:rPr spc="-5" dirty="0"/>
              <a:t>2017 The Dow </a:t>
            </a:r>
            <a:r>
              <a:rPr dirty="0"/>
              <a:t>Chemical </a:t>
            </a:r>
            <a:r>
              <a:rPr spc="-5" dirty="0"/>
              <a:t>Company. All rights reserved.</a:t>
            </a:r>
          </a:p>
          <a:p>
            <a:pPr marL="3187065">
              <a:lnSpc>
                <a:spcPts val="93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pc="-5" dirty="0"/>
              <a:t>Form No. 62-1469-01</a:t>
            </a:r>
            <a:r>
              <a:rPr spc="-30" dirty="0"/>
              <a:t> </a:t>
            </a:r>
            <a:r>
              <a:rPr dirty="0"/>
              <a:t>E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9/12/2024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ts val="935"/>
              </a:lnSpc>
              <a:spcBef>
                <a:spcPts val="15"/>
              </a:spcBef>
            </a:pPr>
            <a:r>
              <a:rPr spc="-5" dirty="0"/>
              <a:t>UNRESTRICTED </a:t>
            </a:r>
            <a:r>
              <a:rPr dirty="0"/>
              <a:t>– May be </a:t>
            </a:r>
            <a:r>
              <a:rPr spc="-5" dirty="0"/>
              <a:t>shared with anyone</a:t>
            </a:r>
          </a:p>
          <a:p>
            <a:pPr marL="12700" marR="5080" indent="-635">
              <a:lnSpc>
                <a:spcPts val="919"/>
              </a:lnSpc>
              <a:spcBef>
                <a:spcPts val="40"/>
              </a:spcBef>
            </a:pPr>
            <a:r>
              <a:rPr sz="750" spc="-7" baseline="33333" dirty="0"/>
              <a:t>®</a:t>
            </a:r>
            <a:r>
              <a:rPr sz="800" spc="-5" dirty="0"/>
              <a:t>™Trademark of The Dow </a:t>
            </a:r>
            <a:r>
              <a:rPr sz="800" dirty="0"/>
              <a:t>Chemical Company </a:t>
            </a:r>
            <a:r>
              <a:rPr sz="800" spc="-5" dirty="0"/>
              <a:t>(“Dow”) or </a:t>
            </a:r>
            <a:r>
              <a:rPr sz="800" dirty="0"/>
              <a:t>an </a:t>
            </a:r>
            <a:r>
              <a:rPr sz="800" spc="-5" dirty="0"/>
              <a:t>affiliated </a:t>
            </a:r>
            <a:r>
              <a:rPr sz="800" dirty="0"/>
              <a:t>company </a:t>
            </a:r>
            <a:r>
              <a:rPr sz="800" spc="-5" dirty="0"/>
              <a:t>of </a:t>
            </a:r>
            <a:r>
              <a:rPr sz="800" dirty="0"/>
              <a:t>Dow  </a:t>
            </a:r>
            <a:r>
              <a:rPr sz="800" spc="-5" dirty="0"/>
              <a:t>DOWSIL™ </a:t>
            </a:r>
            <a:r>
              <a:rPr sz="800" dirty="0"/>
              <a:t>3362 </a:t>
            </a:r>
            <a:r>
              <a:rPr sz="800" spc="-5" dirty="0"/>
              <a:t>Insulating </a:t>
            </a:r>
            <a:r>
              <a:rPr sz="800" spc="-10" dirty="0"/>
              <a:t>Glass</a:t>
            </a:r>
            <a:r>
              <a:rPr sz="800" spc="5" dirty="0"/>
              <a:t> </a:t>
            </a:r>
            <a:r>
              <a:rPr sz="800" spc="-5" dirty="0"/>
              <a:t>Sealant</a:t>
            </a:r>
            <a:endParaRPr sz="800" dirty="0"/>
          </a:p>
          <a:p>
            <a:pPr marL="12700">
              <a:lnSpc>
                <a:spcPts val="880"/>
              </a:lnSpc>
            </a:pPr>
            <a:r>
              <a:rPr dirty="0"/>
              <a:t>© </a:t>
            </a:r>
            <a:r>
              <a:rPr spc="-5" dirty="0"/>
              <a:t>2017 The Dow </a:t>
            </a:r>
            <a:r>
              <a:rPr dirty="0"/>
              <a:t>Chemical </a:t>
            </a:r>
            <a:r>
              <a:rPr spc="-5" dirty="0"/>
              <a:t>Company. All rights reserved.</a:t>
            </a:r>
          </a:p>
          <a:p>
            <a:pPr marL="3187065">
              <a:lnSpc>
                <a:spcPts val="93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7190" y="2313432"/>
            <a:ext cx="3281553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85057" y="2313432"/>
            <a:ext cx="3281553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pc="-5" dirty="0"/>
              <a:t>Form No. 62-1469-01</a:t>
            </a:r>
            <a:r>
              <a:rPr spc="-30" dirty="0"/>
              <a:t> </a:t>
            </a:r>
            <a:r>
              <a:rPr dirty="0"/>
              <a:t>E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9/12/2024</a:t>
            </a:fld>
            <a:endParaRPr lang="en-US" dirty="0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ts val="935"/>
              </a:lnSpc>
              <a:spcBef>
                <a:spcPts val="15"/>
              </a:spcBef>
            </a:pPr>
            <a:r>
              <a:rPr spc="-5" dirty="0"/>
              <a:t>UNRESTRICTED </a:t>
            </a:r>
            <a:r>
              <a:rPr dirty="0"/>
              <a:t>– May be </a:t>
            </a:r>
            <a:r>
              <a:rPr spc="-5" dirty="0"/>
              <a:t>shared with anyone</a:t>
            </a:r>
          </a:p>
          <a:p>
            <a:pPr marL="12700" marR="5080" indent="-635">
              <a:lnSpc>
                <a:spcPts val="919"/>
              </a:lnSpc>
              <a:spcBef>
                <a:spcPts val="40"/>
              </a:spcBef>
            </a:pPr>
            <a:r>
              <a:rPr sz="750" spc="-7" baseline="33333" dirty="0"/>
              <a:t>®</a:t>
            </a:r>
            <a:r>
              <a:rPr sz="800" spc="-5" dirty="0"/>
              <a:t>™Trademark of The Dow </a:t>
            </a:r>
            <a:r>
              <a:rPr sz="800" dirty="0"/>
              <a:t>Chemical Company </a:t>
            </a:r>
            <a:r>
              <a:rPr sz="800" spc="-5" dirty="0"/>
              <a:t>(“Dow”) or </a:t>
            </a:r>
            <a:r>
              <a:rPr sz="800" dirty="0"/>
              <a:t>an </a:t>
            </a:r>
            <a:r>
              <a:rPr sz="800" spc="-5" dirty="0"/>
              <a:t>affiliated </a:t>
            </a:r>
            <a:r>
              <a:rPr sz="800" dirty="0"/>
              <a:t>company </a:t>
            </a:r>
            <a:r>
              <a:rPr sz="800" spc="-5" dirty="0"/>
              <a:t>of </a:t>
            </a:r>
            <a:r>
              <a:rPr sz="800" dirty="0"/>
              <a:t>Dow  </a:t>
            </a:r>
            <a:r>
              <a:rPr sz="800" spc="-5" dirty="0"/>
              <a:t>DOWSIL™ </a:t>
            </a:r>
            <a:r>
              <a:rPr sz="800" dirty="0"/>
              <a:t>3362 </a:t>
            </a:r>
            <a:r>
              <a:rPr sz="800" spc="-5" dirty="0"/>
              <a:t>Insulating </a:t>
            </a:r>
            <a:r>
              <a:rPr sz="800" spc="-10" dirty="0"/>
              <a:t>Glass</a:t>
            </a:r>
            <a:r>
              <a:rPr sz="800" spc="5" dirty="0"/>
              <a:t> </a:t>
            </a:r>
            <a:r>
              <a:rPr sz="800" spc="-5" dirty="0"/>
              <a:t>Sealant</a:t>
            </a:r>
            <a:endParaRPr sz="800" dirty="0"/>
          </a:p>
          <a:p>
            <a:pPr marL="12700">
              <a:lnSpc>
                <a:spcPts val="880"/>
              </a:lnSpc>
            </a:pPr>
            <a:r>
              <a:rPr dirty="0"/>
              <a:t>© </a:t>
            </a:r>
            <a:r>
              <a:rPr spc="-5" dirty="0"/>
              <a:t>2017 The Dow </a:t>
            </a:r>
            <a:r>
              <a:rPr dirty="0"/>
              <a:t>Chemical </a:t>
            </a:r>
            <a:r>
              <a:rPr spc="-5" dirty="0"/>
              <a:t>Company. All rights reserved.</a:t>
            </a:r>
          </a:p>
          <a:p>
            <a:pPr marL="3187065">
              <a:lnSpc>
                <a:spcPts val="93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pc="-5" dirty="0"/>
              <a:t>Form No. 62-1469-01</a:t>
            </a:r>
            <a:r>
              <a:rPr spc="-30" dirty="0"/>
              <a:t> </a:t>
            </a:r>
            <a:r>
              <a:rPr dirty="0"/>
              <a:t>E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9/12/2024</a:t>
            </a:fld>
            <a:endParaRPr lang="en-US" dirty="0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ts val="935"/>
              </a:lnSpc>
              <a:spcBef>
                <a:spcPts val="15"/>
              </a:spcBef>
            </a:pPr>
            <a:r>
              <a:rPr spc="-5" dirty="0"/>
              <a:t>UNRESTRICTED </a:t>
            </a:r>
            <a:r>
              <a:rPr dirty="0"/>
              <a:t>– May be </a:t>
            </a:r>
            <a:r>
              <a:rPr spc="-5" dirty="0"/>
              <a:t>shared with anyone</a:t>
            </a:r>
          </a:p>
          <a:p>
            <a:pPr marL="12700" marR="5080" indent="-635">
              <a:lnSpc>
                <a:spcPts val="919"/>
              </a:lnSpc>
              <a:spcBef>
                <a:spcPts val="40"/>
              </a:spcBef>
            </a:pPr>
            <a:r>
              <a:rPr sz="750" spc="-7" baseline="33333" dirty="0"/>
              <a:t>®</a:t>
            </a:r>
            <a:r>
              <a:rPr sz="800" spc="-5" dirty="0"/>
              <a:t>™Trademark of The Dow </a:t>
            </a:r>
            <a:r>
              <a:rPr sz="800" dirty="0"/>
              <a:t>Chemical Company </a:t>
            </a:r>
            <a:r>
              <a:rPr sz="800" spc="-5" dirty="0"/>
              <a:t>(“Dow”) or </a:t>
            </a:r>
            <a:r>
              <a:rPr sz="800" dirty="0"/>
              <a:t>an </a:t>
            </a:r>
            <a:r>
              <a:rPr sz="800" spc="-5" dirty="0"/>
              <a:t>affiliated </a:t>
            </a:r>
            <a:r>
              <a:rPr sz="800" dirty="0"/>
              <a:t>company </a:t>
            </a:r>
            <a:r>
              <a:rPr sz="800" spc="-5" dirty="0"/>
              <a:t>of </a:t>
            </a:r>
            <a:r>
              <a:rPr sz="800" dirty="0"/>
              <a:t>Dow  </a:t>
            </a:r>
            <a:r>
              <a:rPr sz="800" spc="-5" dirty="0"/>
              <a:t>DOWSIL™ </a:t>
            </a:r>
            <a:r>
              <a:rPr sz="800" dirty="0"/>
              <a:t>3362 </a:t>
            </a:r>
            <a:r>
              <a:rPr sz="800" spc="-5" dirty="0"/>
              <a:t>Insulating </a:t>
            </a:r>
            <a:r>
              <a:rPr sz="800" spc="-10" dirty="0"/>
              <a:t>Glass</a:t>
            </a:r>
            <a:r>
              <a:rPr sz="800" spc="5" dirty="0"/>
              <a:t> </a:t>
            </a:r>
            <a:r>
              <a:rPr sz="800" spc="-5" dirty="0"/>
              <a:t>Sealant</a:t>
            </a:r>
            <a:endParaRPr sz="800" dirty="0"/>
          </a:p>
          <a:p>
            <a:pPr marL="12700">
              <a:lnSpc>
                <a:spcPts val="880"/>
              </a:lnSpc>
            </a:pPr>
            <a:r>
              <a:rPr dirty="0"/>
              <a:t>© </a:t>
            </a:r>
            <a:r>
              <a:rPr spc="-5" dirty="0"/>
              <a:t>2017 The Dow </a:t>
            </a:r>
            <a:r>
              <a:rPr dirty="0"/>
              <a:t>Chemical </a:t>
            </a:r>
            <a:r>
              <a:rPr spc="-5" dirty="0"/>
              <a:t>Company. All rights reserved.</a:t>
            </a:r>
          </a:p>
          <a:p>
            <a:pPr marL="3187065">
              <a:lnSpc>
                <a:spcPts val="93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pc="-5" dirty="0"/>
              <a:t>Form No. 62-1469-01</a:t>
            </a:r>
            <a:r>
              <a:rPr spc="-30" dirty="0"/>
              <a:t> </a:t>
            </a:r>
            <a:r>
              <a:rPr dirty="0"/>
              <a:t>E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9/12/2024</a:t>
            </a:fld>
            <a:endParaRPr lang="en-US" dirty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ts val="935"/>
              </a:lnSpc>
              <a:spcBef>
                <a:spcPts val="15"/>
              </a:spcBef>
            </a:pPr>
            <a:r>
              <a:rPr spc="-5" dirty="0"/>
              <a:t>UNRESTRICTED </a:t>
            </a:r>
            <a:r>
              <a:rPr dirty="0"/>
              <a:t>– May be </a:t>
            </a:r>
            <a:r>
              <a:rPr spc="-5" dirty="0"/>
              <a:t>shared with anyone</a:t>
            </a:r>
          </a:p>
          <a:p>
            <a:pPr marL="12700" marR="5080" indent="-635">
              <a:lnSpc>
                <a:spcPts val="919"/>
              </a:lnSpc>
              <a:spcBef>
                <a:spcPts val="40"/>
              </a:spcBef>
            </a:pPr>
            <a:r>
              <a:rPr sz="750" spc="-7" baseline="33333" dirty="0"/>
              <a:t>®</a:t>
            </a:r>
            <a:r>
              <a:rPr sz="800" spc="-5" dirty="0"/>
              <a:t>™Trademark of The Dow </a:t>
            </a:r>
            <a:r>
              <a:rPr sz="800" dirty="0"/>
              <a:t>Chemical Company </a:t>
            </a:r>
            <a:r>
              <a:rPr sz="800" spc="-5" dirty="0"/>
              <a:t>(“Dow”) or </a:t>
            </a:r>
            <a:r>
              <a:rPr sz="800" dirty="0"/>
              <a:t>an </a:t>
            </a:r>
            <a:r>
              <a:rPr sz="800" spc="-5" dirty="0"/>
              <a:t>affiliated </a:t>
            </a:r>
            <a:r>
              <a:rPr sz="800" dirty="0"/>
              <a:t>company </a:t>
            </a:r>
            <a:r>
              <a:rPr sz="800" spc="-5" dirty="0"/>
              <a:t>of </a:t>
            </a:r>
            <a:r>
              <a:rPr sz="800" dirty="0"/>
              <a:t>Dow  </a:t>
            </a:r>
            <a:r>
              <a:rPr sz="800" spc="-5" dirty="0"/>
              <a:t>DOWSIL™ </a:t>
            </a:r>
            <a:r>
              <a:rPr sz="800" dirty="0"/>
              <a:t>3362 </a:t>
            </a:r>
            <a:r>
              <a:rPr sz="800" spc="-5" dirty="0"/>
              <a:t>Insulating </a:t>
            </a:r>
            <a:r>
              <a:rPr sz="800" spc="-10" dirty="0"/>
              <a:t>Glass</a:t>
            </a:r>
            <a:r>
              <a:rPr sz="800" spc="5" dirty="0"/>
              <a:t> </a:t>
            </a:r>
            <a:r>
              <a:rPr sz="800" spc="-5" dirty="0"/>
              <a:t>Sealant</a:t>
            </a:r>
            <a:endParaRPr sz="800" dirty="0"/>
          </a:p>
          <a:p>
            <a:pPr marL="12700">
              <a:lnSpc>
                <a:spcPts val="880"/>
              </a:lnSpc>
            </a:pPr>
            <a:r>
              <a:rPr dirty="0"/>
              <a:t>© </a:t>
            </a:r>
            <a:r>
              <a:rPr spc="-5" dirty="0"/>
              <a:t>2017 The Dow </a:t>
            </a:r>
            <a:r>
              <a:rPr dirty="0"/>
              <a:t>Chemical </a:t>
            </a:r>
            <a:r>
              <a:rPr spc="-5" dirty="0"/>
              <a:t>Company. All rights reserved.</a:t>
            </a:r>
          </a:p>
          <a:p>
            <a:pPr marL="3187065">
              <a:lnSpc>
                <a:spcPts val="93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7190" y="402336"/>
            <a:ext cx="6789420" cy="16093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7190" y="2313432"/>
            <a:ext cx="6789420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 dirty="0"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092646" y="9355726"/>
            <a:ext cx="1008379" cy="4924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ct val="100000"/>
              </a:lnSpc>
              <a:spcBef>
                <a:spcPts val="15"/>
              </a:spcBef>
            </a:pPr>
            <a:endParaRPr lang="en-US" spc="-5" dirty="0"/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endParaRPr lang="en-US" dirty="0"/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endParaRPr lang="en-US" dirty="0"/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endParaRPr dirty="0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7190" y="9354312"/>
            <a:ext cx="1735074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9/12/2024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73100" y="9005258"/>
            <a:ext cx="3707129" cy="6051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8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12700">
              <a:lnSpc>
                <a:spcPts val="935"/>
              </a:lnSpc>
              <a:spcBef>
                <a:spcPts val="15"/>
              </a:spcBef>
            </a:pPr>
            <a:r>
              <a:rPr spc="-5" dirty="0"/>
              <a:t>UNRESTRICTED </a:t>
            </a:r>
            <a:r>
              <a:rPr dirty="0"/>
              <a:t>– May be </a:t>
            </a:r>
            <a:r>
              <a:rPr spc="-5" dirty="0"/>
              <a:t>shared with anyone</a:t>
            </a:r>
          </a:p>
          <a:p>
            <a:pPr marL="12700" marR="5080" indent="-635">
              <a:lnSpc>
                <a:spcPts val="919"/>
              </a:lnSpc>
              <a:spcBef>
                <a:spcPts val="40"/>
              </a:spcBef>
            </a:pPr>
            <a:r>
              <a:rPr sz="750" spc="-7" baseline="33333" dirty="0"/>
              <a:t>®</a:t>
            </a:r>
            <a:r>
              <a:rPr sz="800" spc="-5" dirty="0"/>
              <a:t>™Trademark of The Dow </a:t>
            </a:r>
            <a:r>
              <a:rPr sz="800" dirty="0"/>
              <a:t>Chemical Company </a:t>
            </a:r>
            <a:r>
              <a:rPr sz="800" spc="-5" dirty="0"/>
              <a:t>(“Dow”) or </a:t>
            </a:r>
            <a:r>
              <a:rPr sz="800" dirty="0"/>
              <a:t>an </a:t>
            </a:r>
            <a:r>
              <a:rPr sz="800" spc="-5" dirty="0"/>
              <a:t>affiliated </a:t>
            </a:r>
            <a:r>
              <a:rPr sz="800" dirty="0"/>
              <a:t>company </a:t>
            </a:r>
            <a:r>
              <a:rPr sz="800" spc="-5" dirty="0"/>
              <a:t>of </a:t>
            </a:r>
            <a:r>
              <a:rPr sz="800" dirty="0"/>
              <a:t>Dow  </a:t>
            </a:r>
            <a:r>
              <a:rPr sz="800" spc="-5" dirty="0"/>
              <a:t>DOWSIL™ </a:t>
            </a:r>
            <a:r>
              <a:rPr sz="800" dirty="0"/>
              <a:t>3362 </a:t>
            </a:r>
            <a:r>
              <a:rPr sz="800" spc="-5" dirty="0"/>
              <a:t>Insulating </a:t>
            </a:r>
            <a:r>
              <a:rPr sz="800" spc="-10" dirty="0"/>
              <a:t>Glass</a:t>
            </a:r>
            <a:r>
              <a:rPr sz="800" spc="5" dirty="0"/>
              <a:t> </a:t>
            </a:r>
            <a:r>
              <a:rPr sz="800" spc="-5" dirty="0"/>
              <a:t>Sealant</a:t>
            </a:r>
            <a:endParaRPr sz="800" dirty="0"/>
          </a:p>
          <a:p>
            <a:pPr marL="12700">
              <a:lnSpc>
                <a:spcPts val="880"/>
              </a:lnSpc>
            </a:pPr>
            <a:r>
              <a:rPr dirty="0"/>
              <a:t>© </a:t>
            </a:r>
            <a:r>
              <a:rPr spc="-5" dirty="0"/>
              <a:t>2017 The Dow </a:t>
            </a:r>
            <a:r>
              <a:rPr dirty="0"/>
              <a:t>Chemical </a:t>
            </a:r>
            <a:r>
              <a:rPr spc="-5" dirty="0"/>
              <a:t>Company. All rights reserved.</a:t>
            </a:r>
          </a:p>
          <a:p>
            <a:pPr marL="3187065">
              <a:lnSpc>
                <a:spcPts val="935"/>
              </a:lnSpc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84028" y="70152"/>
            <a:ext cx="2274787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ko-KR" altLang="en-US" b="1" u="sng" spc="-5" dirty="0">
                <a:latin typeface="나눔스퀘어"/>
                <a:cs typeface="Times New Roman"/>
              </a:rPr>
              <a:t>제품 기술 자료</a:t>
            </a:r>
            <a:endParaRPr b="1" u="sng" dirty="0">
              <a:latin typeface="나눔스퀘어"/>
              <a:cs typeface="Times New Roman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62401" y="1828800"/>
            <a:ext cx="1796414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1600" b="1" spc="-5" dirty="0">
                <a:latin typeface="나눔스퀘어"/>
                <a:cs typeface="Times New Roman"/>
              </a:rPr>
              <a:t>성능</a:t>
            </a:r>
            <a:endParaRPr sz="1200" dirty="0">
              <a:latin typeface="나눔스퀘어"/>
              <a:cs typeface="Times New Roman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028720" y="2118096"/>
            <a:ext cx="2030095" cy="74500"/>
          </a:xfrm>
          <a:custGeom>
            <a:avLst/>
            <a:gdLst/>
            <a:ahLst/>
            <a:cxnLst/>
            <a:rect l="l" t="t" r="r" b="b"/>
            <a:pathLst>
              <a:path w="2030095" h="12700">
                <a:moveTo>
                  <a:pt x="0" y="12192"/>
                </a:moveTo>
                <a:lnTo>
                  <a:pt x="2029968" y="12192"/>
                </a:lnTo>
                <a:lnTo>
                  <a:pt x="2029968" y="0"/>
                </a:lnTo>
                <a:lnTo>
                  <a:pt x="0" y="0"/>
                </a:lnTo>
                <a:lnTo>
                  <a:pt x="0" y="12192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8" name="object 8"/>
          <p:cNvSpPr txBox="1"/>
          <p:nvPr/>
        </p:nvSpPr>
        <p:spPr>
          <a:xfrm>
            <a:off x="1009990" y="2215279"/>
            <a:ext cx="2152310" cy="1446165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298450" marR="127000" indent="-171450" algn="just" fontAlgn="base" latinLnBrk="1">
              <a:lnSpc>
                <a:spcPct val="160000"/>
              </a:lnSpc>
              <a:spcBef>
                <a:spcPts val="175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o-KR" altLang="en-US" sz="900" kern="100" spc="0" dirty="0">
                <a:solidFill>
                  <a:srgbClr val="000000"/>
                </a:solidFill>
                <a:effectLst/>
                <a:latin typeface="+mn-ea"/>
              </a:rPr>
              <a:t>수용성</a:t>
            </a:r>
            <a:r>
              <a:rPr lang="en-US" altLang="ko-KR" sz="900" kern="100" spc="0" dirty="0">
                <a:solidFill>
                  <a:srgbClr val="000000"/>
                </a:solidFill>
                <a:effectLst/>
                <a:latin typeface="+mn-ea"/>
              </a:rPr>
              <a:t>, </a:t>
            </a:r>
            <a:r>
              <a:rPr lang="ko-KR" altLang="en-US" sz="900" kern="100" spc="0" dirty="0">
                <a:solidFill>
                  <a:srgbClr val="000000"/>
                </a:solidFill>
                <a:effectLst/>
                <a:latin typeface="+mn-ea"/>
              </a:rPr>
              <a:t>무독성의 제품</a:t>
            </a:r>
            <a:endParaRPr lang="en-US" altLang="ko-KR" sz="900" kern="100" spc="0" dirty="0">
              <a:solidFill>
                <a:srgbClr val="000000"/>
              </a:solidFill>
              <a:effectLst/>
              <a:latin typeface="+mn-ea"/>
            </a:endParaRPr>
          </a:p>
          <a:p>
            <a:pPr marL="298450" marR="127000" indent="-171450" algn="just" fontAlgn="base" latinLnBrk="1">
              <a:lnSpc>
                <a:spcPct val="160000"/>
              </a:lnSpc>
              <a:spcBef>
                <a:spcPts val="175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o-KR" altLang="en-US" sz="900" kern="100" dirty="0">
                <a:solidFill>
                  <a:srgbClr val="000000"/>
                </a:solidFill>
                <a:latin typeface="+mn-ea"/>
              </a:rPr>
              <a:t>도장성의 특징이 있습니다</a:t>
            </a:r>
            <a:r>
              <a:rPr lang="en-US" altLang="ko-KR" sz="900" kern="100" dirty="0">
                <a:solidFill>
                  <a:srgbClr val="000000"/>
                </a:solidFill>
                <a:latin typeface="+mn-ea"/>
              </a:rPr>
              <a:t>. </a:t>
            </a:r>
          </a:p>
          <a:p>
            <a:pPr marL="127000" marR="127000" algn="just" fontAlgn="base" latinLnBrk="1">
              <a:lnSpc>
                <a:spcPct val="160000"/>
              </a:lnSpc>
              <a:spcBef>
                <a:spcPts val="175"/>
              </a:spcBef>
              <a:spcAft>
                <a:spcPts val="0"/>
              </a:spcAft>
            </a:pPr>
            <a:r>
              <a:rPr lang="en-US" altLang="ko-KR" sz="900" kern="100" dirty="0">
                <a:solidFill>
                  <a:srgbClr val="000000"/>
                </a:solidFill>
                <a:latin typeface="+mn-ea"/>
              </a:rPr>
              <a:t>    [</a:t>
            </a:r>
            <a:r>
              <a:rPr lang="ko-KR" altLang="en-US" sz="900" kern="100" dirty="0">
                <a:solidFill>
                  <a:srgbClr val="000000"/>
                </a:solidFill>
                <a:latin typeface="+mn-ea"/>
              </a:rPr>
              <a:t>일부 수성 페인트 제외</a:t>
            </a:r>
            <a:r>
              <a:rPr lang="en-US" altLang="ko-KR" sz="900" kern="100" dirty="0">
                <a:solidFill>
                  <a:srgbClr val="000000"/>
                </a:solidFill>
                <a:latin typeface="+mn-ea"/>
              </a:rPr>
              <a:t>]</a:t>
            </a:r>
          </a:p>
          <a:p>
            <a:pPr marL="298450" marR="127000" indent="-171450" algn="just" fontAlgn="base" latinLnBrk="1">
              <a:lnSpc>
                <a:spcPct val="160000"/>
              </a:lnSpc>
              <a:spcBef>
                <a:spcPts val="175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o-KR" altLang="en-US" sz="900" kern="100" dirty="0">
                <a:solidFill>
                  <a:srgbClr val="000000"/>
                </a:solidFill>
                <a:latin typeface="+mn-ea"/>
              </a:rPr>
              <a:t>관련 산업규격 충족 </a:t>
            </a:r>
            <a:endParaRPr lang="en-US" altLang="ko-KR" sz="900" kern="100" dirty="0">
              <a:solidFill>
                <a:srgbClr val="000000"/>
              </a:solidFill>
              <a:latin typeface="+mn-ea"/>
            </a:endParaRPr>
          </a:p>
          <a:p>
            <a:pPr marL="127000" marR="127000" algn="just" fontAlgn="base" latinLnBrk="1">
              <a:lnSpc>
                <a:spcPct val="160000"/>
              </a:lnSpc>
              <a:spcBef>
                <a:spcPts val="175"/>
              </a:spcBef>
              <a:spcAft>
                <a:spcPts val="0"/>
              </a:spcAft>
            </a:pPr>
            <a:r>
              <a:rPr lang="en-US" altLang="ko-KR" sz="900" kern="100" dirty="0">
                <a:solidFill>
                  <a:srgbClr val="000000"/>
                </a:solidFill>
                <a:latin typeface="+mn-ea"/>
              </a:rPr>
              <a:t>     =&gt;KS F4910 F 12.5E</a:t>
            </a:r>
          </a:p>
          <a:p>
            <a:pPr marL="298450" marR="127000" indent="-171450" algn="just" fontAlgn="base" latinLnBrk="1">
              <a:lnSpc>
                <a:spcPct val="160000"/>
              </a:lnSpc>
              <a:spcBef>
                <a:spcPts val="175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ko-KR" altLang="en-US" sz="900" kern="100" dirty="0" err="1">
                <a:solidFill>
                  <a:srgbClr val="000000"/>
                </a:solidFill>
                <a:latin typeface="+mn-ea"/>
              </a:rPr>
              <a:t>고형분</a:t>
            </a:r>
            <a:r>
              <a:rPr lang="ko-KR" altLang="en-US" sz="900" kern="100" dirty="0">
                <a:solidFill>
                  <a:srgbClr val="000000"/>
                </a:solidFill>
                <a:latin typeface="+mn-ea"/>
              </a:rPr>
              <a:t> 함량 </a:t>
            </a:r>
            <a:r>
              <a:rPr lang="en-US" altLang="ko-KR" sz="900" kern="100" dirty="0">
                <a:solidFill>
                  <a:srgbClr val="000000"/>
                </a:solidFill>
                <a:latin typeface="+mn-ea"/>
              </a:rPr>
              <a:t>80% </a:t>
            </a:r>
            <a:r>
              <a:rPr lang="ko-KR" altLang="en-US" sz="900" kern="100" dirty="0">
                <a:solidFill>
                  <a:srgbClr val="000000"/>
                </a:solidFill>
                <a:latin typeface="+mn-ea"/>
              </a:rPr>
              <a:t>이상</a:t>
            </a:r>
            <a:endParaRPr lang="en-US" altLang="ko-KR" sz="900" kern="100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162300" y="1705709"/>
            <a:ext cx="3884910" cy="800604"/>
          </a:xfrm>
          <a:prstGeom prst="rect">
            <a:avLst/>
          </a:prstGeom>
        </p:spPr>
        <p:txBody>
          <a:bodyPr vert="horz" wrap="square" lIns="0" tIns="24765" rIns="0" bIns="0" rtlCol="0">
            <a:spAutoFit/>
          </a:bodyPr>
          <a:lstStyle/>
          <a:p>
            <a:pPr marL="127000" marR="12700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100" b="1" kern="100" dirty="0" err="1">
                <a:solidFill>
                  <a:srgbClr val="000000"/>
                </a:solidFill>
                <a:latin typeface="+mn-ea"/>
                <a:cs typeface="Times New Roman"/>
              </a:rPr>
              <a:t>매직씰</a:t>
            </a:r>
            <a:r>
              <a:rPr lang="ko-KR" altLang="en-US" sz="1100" b="1" kern="100" dirty="0">
                <a:solidFill>
                  <a:srgbClr val="000000"/>
                </a:solidFill>
                <a:latin typeface="+mn-ea"/>
                <a:cs typeface="Times New Roman"/>
              </a:rPr>
              <a:t> </a:t>
            </a:r>
            <a:r>
              <a:rPr lang="en-US" altLang="ko-KR" sz="1100" b="1" kern="100" dirty="0">
                <a:solidFill>
                  <a:srgbClr val="000000"/>
                </a:solidFill>
                <a:latin typeface="+mn-ea"/>
                <a:cs typeface="Times New Roman"/>
              </a:rPr>
              <a:t>INDOOR</a:t>
            </a:r>
            <a:r>
              <a:rPr lang="ko-KR" altLang="en-US" sz="1100" kern="100" dirty="0">
                <a:solidFill>
                  <a:srgbClr val="000000"/>
                </a:solidFill>
                <a:latin typeface="+mn-ea"/>
                <a:cs typeface="Times New Roman"/>
              </a:rPr>
              <a:t> 건축용 아크릴 </a:t>
            </a:r>
            <a:r>
              <a:rPr lang="ko-KR" altLang="en-US" sz="1100" kern="100" dirty="0" err="1">
                <a:solidFill>
                  <a:srgbClr val="000000"/>
                </a:solidFill>
                <a:latin typeface="+mn-ea"/>
                <a:cs typeface="Times New Roman"/>
              </a:rPr>
              <a:t>실란트는</a:t>
            </a:r>
            <a:r>
              <a:rPr lang="ko-KR" altLang="en-US" sz="1100" kern="100" dirty="0">
                <a:solidFill>
                  <a:srgbClr val="000000"/>
                </a:solidFill>
                <a:latin typeface="+mn-ea"/>
                <a:cs typeface="Times New Roman"/>
              </a:rPr>
              <a:t> 내부 미세</a:t>
            </a:r>
            <a:endParaRPr lang="en-US" altLang="ko-KR" sz="1100" kern="100" dirty="0">
              <a:solidFill>
                <a:srgbClr val="000000"/>
              </a:solidFill>
              <a:latin typeface="+mn-ea"/>
              <a:cs typeface="Times New Roman"/>
            </a:endParaRPr>
          </a:p>
          <a:p>
            <a:pPr marL="127000" marR="12700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100" kern="100" dirty="0">
                <a:solidFill>
                  <a:srgbClr val="000000"/>
                </a:solidFill>
                <a:latin typeface="+mn-ea"/>
                <a:cs typeface="Times New Roman"/>
              </a:rPr>
              <a:t>균열 </a:t>
            </a:r>
            <a:r>
              <a:rPr lang="ko-KR" altLang="en-US" sz="1100" kern="100" spc="0" dirty="0">
                <a:solidFill>
                  <a:srgbClr val="000000"/>
                </a:solidFill>
                <a:effectLst/>
                <a:latin typeface="+mn-ea"/>
                <a:cs typeface="Times New Roman"/>
              </a:rPr>
              <a:t>보수</a:t>
            </a:r>
            <a:r>
              <a:rPr lang="en-US" altLang="ko-KR" sz="1100" kern="100" spc="0" dirty="0">
                <a:solidFill>
                  <a:srgbClr val="000000"/>
                </a:solidFill>
                <a:effectLst/>
                <a:latin typeface="+mn-ea"/>
                <a:cs typeface="Times New Roman"/>
              </a:rPr>
              <a:t>, </a:t>
            </a:r>
            <a:r>
              <a:rPr lang="ko-KR" altLang="en-US" sz="1100" kern="100" spc="0" dirty="0">
                <a:solidFill>
                  <a:srgbClr val="000000"/>
                </a:solidFill>
                <a:effectLst/>
                <a:latin typeface="+mn-ea"/>
                <a:cs typeface="Times New Roman"/>
              </a:rPr>
              <a:t>석고보드 등의 조인트 실링</a:t>
            </a:r>
            <a:r>
              <a:rPr lang="en-US" altLang="ko-KR" sz="1100" kern="100" spc="0" dirty="0">
                <a:solidFill>
                  <a:srgbClr val="000000"/>
                </a:solidFill>
                <a:effectLst/>
                <a:latin typeface="+mn-ea"/>
                <a:cs typeface="Times New Roman"/>
              </a:rPr>
              <a:t>, </a:t>
            </a:r>
            <a:r>
              <a:rPr lang="ko-KR" altLang="en-US" sz="1100" kern="100" spc="0" dirty="0">
                <a:solidFill>
                  <a:srgbClr val="000000"/>
                </a:solidFill>
                <a:effectLst/>
                <a:latin typeface="+mn-ea"/>
                <a:cs typeface="Times New Roman"/>
              </a:rPr>
              <a:t>도장 가능한 </a:t>
            </a:r>
            <a:endParaRPr lang="en-US" altLang="ko-KR" sz="1100" kern="100" spc="0" dirty="0">
              <a:solidFill>
                <a:srgbClr val="000000"/>
              </a:solidFill>
              <a:effectLst/>
              <a:latin typeface="+mn-ea"/>
              <a:cs typeface="Times New Roman"/>
            </a:endParaRPr>
          </a:p>
          <a:p>
            <a:pPr marL="127000" marR="127000" indent="0" algn="just" fontAlgn="base" latinLnBrk="1">
              <a:lnSpc>
                <a:spcPct val="16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100" kern="100" spc="0" dirty="0">
                <a:solidFill>
                  <a:srgbClr val="000000"/>
                </a:solidFill>
                <a:effectLst/>
                <a:latin typeface="+mn-ea"/>
                <a:cs typeface="Times New Roman"/>
              </a:rPr>
              <a:t>제품입니다</a:t>
            </a:r>
            <a:r>
              <a:rPr lang="en-US" altLang="ko-KR" sz="1100" kern="100" spc="0" dirty="0">
                <a:solidFill>
                  <a:srgbClr val="000000"/>
                </a:solidFill>
                <a:effectLst/>
                <a:latin typeface="+mn-ea"/>
                <a:cs typeface="Times New Roman"/>
              </a:rPr>
              <a:t>. </a:t>
            </a:r>
            <a:endParaRPr lang="en-US" altLang="ko-KR" sz="1100" kern="100" spc="0" dirty="0">
              <a:solidFill>
                <a:srgbClr val="000000"/>
              </a:solidFill>
              <a:effectLst/>
              <a:latin typeface="+mn-e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314700" y="2997334"/>
            <a:ext cx="3999223" cy="870366"/>
          </a:xfrm>
          <a:prstGeom prst="rect">
            <a:avLst/>
          </a:prstGeom>
        </p:spPr>
        <p:txBody>
          <a:bodyPr vert="horz" wrap="square" lIns="0" tIns="22225" rIns="0" bIns="0" rtlCol="0">
            <a:spAutoFit/>
          </a:bodyPr>
          <a:lstStyle/>
          <a:p>
            <a:pPr marR="127000" lvl="0" algn="just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400" b="1" kern="100" spc="0" dirty="0">
                <a:solidFill>
                  <a:srgbClr val="000000"/>
                </a:solidFill>
                <a:effectLst/>
                <a:latin typeface="+mn-ea"/>
              </a:rPr>
              <a:t>용도</a:t>
            </a:r>
            <a:endParaRPr lang="en-US" altLang="ko-KR" sz="1400" b="1" kern="100" spc="0" dirty="0">
              <a:solidFill>
                <a:srgbClr val="000000"/>
              </a:solidFill>
              <a:effectLst/>
              <a:latin typeface="+mn-ea"/>
            </a:endParaRPr>
          </a:p>
          <a:p>
            <a:pPr marL="228600" marR="127000" lvl="0" indent="-228600" algn="just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ko-KR" altLang="en-US" sz="1100" kern="100" dirty="0">
                <a:solidFill>
                  <a:srgbClr val="000000"/>
                </a:solidFill>
                <a:latin typeface="+mn-ea"/>
              </a:rPr>
              <a:t>건축물 실내 </a:t>
            </a:r>
            <a:r>
              <a:rPr lang="ko-KR" altLang="en-US" sz="1100" kern="100" dirty="0" err="1">
                <a:solidFill>
                  <a:srgbClr val="000000"/>
                </a:solidFill>
                <a:latin typeface="+mn-ea"/>
              </a:rPr>
              <a:t>미세균열보수</a:t>
            </a:r>
            <a:endParaRPr lang="en-US" altLang="ko-KR" sz="1100" kern="100" dirty="0">
              <a:solidFill>
                <a:srgbClr val="000000"/>
              </a:solidFill>
              <a:latin typeface="+mn-ea"/>
            </a:endParaRPr>
          </a:p>
          <a:p>
            <a:pPr marL="228600" marR="127000" lvl="0" indent="-228600" algn="just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ko-KR" altLang="en-US" sz="1100" kern="100" dirty="0">
                <a:solidFill>
                  <a:srgbClr val="000000"/>
                </a:solidFill>
                <a:latin typeface="+mn-ea"/>
              </a:rPr>
              <a:t>벽</a:t>
            </a:r>
            <a:r>
              <a:rPr lang="en-US" altLang="ko-KR" sz="1100" kern="100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1100" kern="100" dirty="0">
                <a:solidFill>
                  <a:srgbClr val="000000"/>
                </a:solidFill>
                <a:latin typeface="+mn-ea"/>
              </a:rPr>
              <a:t>천정</a:t>
            </a:r>
            <a:r>
              <a:rPr lang="en-US" altLang="ko-KR" sz="1100" kern="100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1100" kern="100" dirty="0" err="1">
                <a:solidFill>
                  <a:srgbClr val="000000"/>
                </a:solidFill>
                <a:latin typeface="+mn-ea"/>
              </a:rPr>
              <a:t>복도등의</a:t>
            </a:r>
            <a:r>
              <a:rPr lang="ko-KR" altLang="en-US" sz="1100" kern="100" dirty="0">
                <a:solidFill>
                  <a:srgbClr val="000000"/>
                </a:solidFill>
                <a:latin typeface="+mn-ea"/>
              </a:rPr>
              <a:t> 움직임이 적은 실내 조인트 실링 </a:t>
            </a:r>
            <a:endParaRPr lang="en-US" altLang="ko-KR" sz="1100" kern="100" dirty="0">
              <a:solidFill>
                <a:srgbClr val="000000"/>
              </a:solidFill>
              <a:latin typeface="+mn-ea"/>
            </a:endParaRPr>
          </a:p>
          <a:p>
            <a:pPr marL="228600" marR="127000" lvl="0" indent="-228600" algn="just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ko-KR" altLang="en-US" sz="1100" kern="100" dirty="0">
                <a:solidFill>
                  <a:srgbClr val="000000"/>
                </a:solidFill>
                <a:latin typeface="+mn-ea"/>
              </a:rPr>
              <a:t>도장가능</a:t>
            </a:r>
            <a:endParaRPr lang="en-US" altLang="ko-KR" sz="1100" kern="100" dirty="0">
              <a:solidFill>
                <a:srgbClr val="000000"/>
              </a:solidFill>
              <a:latin typeface="+mn-e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3314700" y="4741517"/>
            <a:ext cx="3601427" cy="3345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ko-KR" altLang="en-US" sz="1600" b="1" spc="-5" dirty="0">
                <a:latin typeface="나눔스퀘어"/>
                <a:cs typeface="Times New Roman"/>
              </a:rPr>
              <a:t>제품 물성</a:t>
            </a:r>
            <a:endParaRPr sz="1000" dirty="0">
              <a:latin typeface="나눔스퀘어"/>
              <a:cs typeface="Times New Roman"/>
            </a:endParaRPr>
          </a:p>
        </p:txBody>
      </p:sp>
      <p:graphicFrame>
        <p:nvGraphicFramePr>
          <p:cNvPr id="13" name="object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0217011"/>
              </p:ext>
            </p:extLst>
          </p:nvPr>
        </p:nvGraphicFramePr>
        <p:xfrm>
          <a:off x="3332491" y="5181600"/>
          <a:ext cx="3794107" cy="35457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66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33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939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4242">
                <a:tc>
                  <a:txBody>
                    <a:bodyPr/>
                    <a:lstStyle/>
                    <a:p>
                      <a:pPr marL="104775" algn="l">
                        <a:lnSpc>
                          <a:spcPts val="940"/>
                        </a:lnSpc>
                      </a:pP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/>
                        </a:rPr>
                        <a:t>물성</a:t>
                      </a:r>
                    </a:p>
                  </a:txBody>
                  <a:tcPr marL="0" marR="0" marT="0" marB="0" anchor="ctr">
                    <a:lnT w="12700">
                      <a:solidFill>
                        <a:srgbClr val="000000"/>
                      </a:solidFill>
                      <a:prstDash val="soli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ts val="1040"/>
                        </a:lnSpc>
                      </a:pPr>
                      <a:r>
                        <a:rPr lang="ko-KR" altLang="en-US" sz="900" b="1" spc="-5" dirty="0">
                          <a:latin typeface="+mn-ea"/>
                          <a:ea typeface="+mn-ea"/>
                          <a:cs typeface="Times New Roman"/>
                        </a:rPr>
                        <a:t>단 위</a:t>
                      </a:r>
                      <a:endParaRPr lang="ko-KR" altLang="en-US" sz="900" dirty="0"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0" marR="0" marT="0" marB="0" anchor="ctr">
                    <a:lnT w="12700">
                      <a:solidFill>
                        <a:srgbClr val="000000"/>
                      </a:solidFill>
                      <a:prstDash val="soli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4775">
                        <a:lnSpc>
                          <a:spcPts val="1040"/>
                        </a:lnSpc>
                      </a:pPr>
                      <a:r>
                        <a:rPr lang="ko-KR" altLang="en-US" sz="900" b="1" spc="-5" dirty="0">
                          <a:latin typeface="+mn-ea"/>
                          <a:ea typeface="+mn-ea"/>
                          <a:cs typeface="Times New Roman"/>
                        </a:rPr>
                        <a:t>시험결과</a:t>
                      </a:r>
                      <a:endParaRPr lang="ko-KR" altLang="en-US" sz="900" dirty="0"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0" marR="0" marT="0" marB="0" anchor="ctr">
                    <a:lnT w="12700">
                      <a:solidFill>
                        <a:srgbClr val="000000"/>
                      </a:solidFill>
                      <a:prstDash val="soli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3608">
                <a:tc>
                  <a:txBody>
                    <a:bodyPr/>
                    <a:lstStyle/>
                    <a:p>
                      <a:pPr marL="104775" algn="l">
                        <a:lnSpc>
                          <a:spcPts val="940"/>
                        </a:lnSpc>
                      </a:pP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/>
                        </a:rPr>
                        <a:t>주 성 분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900" b="1" dirty="0">
                          <a:latin typeface="+mn-ea"/>
                          <a:ea typeface="+mn-ea"/>
                          <a:cs typeface="Times New Roman"/>
                        </a:rPr>
                        <a:t>-</a:t>
                      </a:r>
                      <a:endParaRPr lang="ko-KR" altLang="en-US" sz="900" b="1" dirty="0"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104775" algn="just">
                        <a:lnSpc>
                          <a:spcPts val="940"/>
                        </a:lnSpc>
                      </a:pPr>
                      <a:r>
                        <a:rPr lang="ko-KR" altLang="en-US" sz="900" b="1" dirty="0">
                          <a:latin typeface="+mn-ea"/>
                          <a:ea typeface="+mn-ea"/>
                          <a:cs typeface="Times New Roman"/>
                        </a:rPr>
                        <a:t>아크릴 </a:t>
                      </a:r>
                      <a:r>
                        <a:rPr lang="ko-KR" altLang="en-US" sz="900" b="1" dirty="0" err="1">
                          <a:latin typeface="+mn-ea"/>
                          <a:ea typeface="+mn-ea"/>
                          <a:cs typeface="Times New Roman"/>
                        </a:rPr>
                        <a:t>에멀젼</a:t>
                      </a:r>
                      <a:r>
                        <a:rPr lang="ko-KR" altLang="en-US" sz="900" b="1" dirty="0">
                          <a:latin typeface="+mn-ea"/>
                          <a:ea typeface="+mn-ea"/>
                          <a:cs typeface="Times New Roman"/>
                        </a:rPr>
                        <a:t> 수지</a:t>
                      </a:r>
                      <a:endParaRPr lang="en-US" sz="900" b="1" dirty="0"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228246">
                <a:tc>
                  <a:txBody>
                    <a:bodyPr/>
                    <a:lstStyle/>
                    <a:p>
                      <a:pPr marL="104775" algn="l">
                        <a:lnSpc>
                          <a:spcPts val="940"/>
                        </a:lnSpc>
                      </a:pP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/>
                        </a:rPr>
                        <a:t>경화시스템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ts val="1010"/>
                        </a:lnSpc>
                      </a:pPr>
                      <a:r>
                        <a:rPr lang="en-US" altLang="ko-KR" sz="900" b="1" dirty="0">
                          <a:latin typeface="+mn-ea"/>
                          <a:ea typeface="+mn-ea"/>
                          <a:cs typeface="Times New Roman"/>
                        </a:rPr>
                        <a:t>-</a:t>
                      </a:r>
                      <a:endParaRPr lang="ko-KR" altLang="en-US" sz="900" b="1" dirty="0"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0" marR="0" marT="5080" marB="0" anchor="ctr"/>
                </a:tc>
                <a:tc>
                  <a:txBody>
                    <a:bodyPr/>
                    <a:lstStyle/>
                    <a:p>
                      <a:pPr marL="104775" algn="just">
                        <a:lnSpc>
                          <a:spcPts val="1010"/>
                        </a:lnSpc>
                      </a:pPr>
                      <a:r>
                        <a:rPr lang="ko-KR" altLang="en-US" sz="900" b="1" dirty="0">
                          <a:latin typeface="+mn-ea"/>
                          <a:ea typeface="+mn-ea"/>
                          <a:cs typeface="Times New Roman"/>
                        </a:rPr>
                        <a:t>중성 경화형</a:t>
                      </a:r>
                      <a:endParaRPr lang="en-US" sz="900" b="1" dirty="0"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0" marR="0" marT="5080" marB="0" anchor="ctr"/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284760">
                <a:tc>
                  <a:txBody>
                    <a:bodyPr/>
                    <a:lstStyle/>
                    <a:p>
                      <a:pPr marL="104775" algn="l">
                        <a:lnSpc>
                          <a:spcPts val="940"/>
                        </a:lnSpc>
                      </a:pP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/>
                        </a:rPr>
                        <a:t>색 상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/>
                        </a:rPr>
                        <a:t>-</a:t>
                      </a:r>
                    </a:p>
                  </a:txBody>
                  <a:tcPr marL="0" marR="0" marT="3810" marB="0" anchor="ctr"/>
                </a:tc>
                <a:tc>
                  <a:txBody>
                    <a:bodyPr/>
                    <a:lstStyle/>
                    <a:p>
                      <a:pPr marL="104400" algn="just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/>
                        </a:rPr>
                        <a:t>백색</a:t>
                      </a:r>
                      <a:endParaRPr lang="en-US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0" marR="0" marT="3810" marB="0" anchor="ctr"/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254875">
                <a:tc>
                  <a:txBody>
                    <a:bodyPr/>
                    <a:lstStyle/>
                    <a:p>
                      <a:pPr marL="104775" algn="l">
                        <a:lnSpc>
                          <a:spcPts val="940"/>
                        </a:lnSpc>
                      </a:pP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/>
                        </a:rPr>
                        <a:t>점 성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900" b="1" dirty="0">
                          <a:latin typeface="+mn-ea"/>
                          <a:ea typeface="+mn-ea"/>
                          <a:cs typeface="Times New Roman"/>
                        </a:rPr>
                        <a:t>-</a:t>
                      </a:r>
                      <a:endParaRPr lang="ko-KR" altLang="en-US" sz="900" b="1" dirty="0"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04775" algn="just">
                        <a:lnSpc>
                          <a:spcPts val="940"/>
                        </a:lnSpc>
                      </a:pPr>
                      <a:r>
                        <a:rPr lang="ko-KR" altLang="en-US" sz="900" b="1" dirty="0">
                          <a:latin typeface="+mn-ea"/>
                          <a:ea typeface="+mn-ea"/>
                          <a:cs typeface="Times New Roman"/>
                        </a:rPr>
                        <a:t>소프트 페이스트</a:t>
                      </a:r>
                      <a:endParaRPr lang="en-US" sz="900" b="1" dirty="0"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228246">
                <a:tc>
                  <a:txBody>
                    <a:bodyPr/>
                    <a:lstStyle/>
                    <a:p>
                      <a:pPr marL="104775" algn="l">
                        <a:lnSpc>
                          <a:spcPts val="940"/>
                        </a:lnSpc>
                      </a:pP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/>
                        </a:rPr>
                        <a:t>지촉건조시간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ko-KR" altLang="en-US" sz="900" b="1" dirty="0">
                          <a:latin typeface="+mn-ea"/>
                          <a:ea typeface="+mn-ea"/>
                          <a:cs typeface="Times New Roman"/>
                        </a:rPr>
                        <a:t>분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04775" algn="just">
                        <a:lnSpc>
                          <a:spcPts val="940"/>
                        </a:lnSpc>
                      </a:pPr>
                      <a:r>
                        <a:rPr lang="en-US" altLang="ko-KR" sz="900" b="1" dirty="0">
                          <a:latin typeface="+mn-ea"/>
                          <a:ea typeface="+mn-ea"/>
                          <a:cs typeface="Times New Roman"/>
                        </a:rPr>
                        <a:t>60</a:t>
                      </a:r>
                      <a:r>
                        <a:rPr lang="ko-KR" altLang="en-US" sz="900" b="1" dirty="0">
                          <a:latin typeface="+mn-ea"/>
                          <a:ea typeface="+mn-ea"/>
                          <a:cs typeface="Times New Roman"/>
                        </a:rPr>
                        <a:t>분 이내</a:t>
                      </a:r>
                      <a:endParaRPr lang="en-US" sz="900" b="1" dirty="0"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80165089"/>
                  </a:ext>
                </a:extLst>
              </a:tr>
              <a:tr h="228246">
                <a:tc>
                  <a:txBody>
                    <a:bodyPr/>
                    <a:lstStyle/>
                    <a:p>
                      <a:pPr marL="104775" marR="0" lvl="0" indent="0" algn="l" defTabSz="914400" eaLnBrk="1" fontAlgn="auto" latinLnBrk="0" hangingPunct="1">
                        <a:lnSpc>
                          <a:spcPts val="9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/>
                        </a:rPr>
                        <a:t>비중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900" b="1" dirty="0">
                          <a:latin typeface="+mn-ea"/>
                          <a:ea typeface="+mn-ea"/>
                          <a:cs typeface="Times New Roman"/>
                        </a:rPr>
                        <a:t>-</a:t>
                      </a:r>
                      <a:endParaRPr lang="ko-KR" altLang="en-US" sz="900" b="1" dirty="0"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04775" algn="just">
                        <a:lnSpc>
                          <a:spcPts val="940"/>
                        </a:lnSpc>
                      </a:pPr>
                      <a:r>
                        <a:rPr lang="en-US" altLang="ko-KR" sz="900" b="1" dirty="0">
                          <a:latin typeface="+mn-ea"/>
                          <a:ea typeface="+mn-ea"/>
                          <a:cs typeface="Times New Roman"/>
                        </a:rPr>
                        <a:t>1.57 ± 0.05</a:t>
                      </a:r>
                      <a:endParaRPr lang="en-US" sz="900" b="1" dirty="0"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19"/>
                  </a:ext>
                </a:extLst>
              </a:tr>
              <a:tr h="234049">
                <a:tc>
                  <a:txBody>
                    <a:bodyPr/>
                    <a:lstStyle/>
                    <a:p>
                      <a:pPr marL="104775" algn="l">
                        <a:lnSpc>
                          <a:spcPts val="940"/>
                        </a:lnSpc>
                      </a:pP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/>
                        </a:rPr>
                        <a:t>경도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/>
                      </a:endParaRPr>
                    </a:p>
                    <a:p>
                      <a:pPr marL="104775" algn="l">
                        <a:lnSpc>
                          <a:spcPts val="940"/>
                        </a:lnSpc>
                      </a:pPr>
                      <a:r>
                        <a:rPr lang="en-US" altLang="ko-KR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/>
                        </a:rPr>
                        <a:t>(ASTM</a:t>
                      </a: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/>
                        </a:rPr>
                        <a:t> </a:t>
                      </a:r>
                      <a:r>
                        <a:rPr lang="en-US" altLang="ko-KR" sz="900" b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/>
                        </a:rPr>
                        <a:t>D2240)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ts val="930"/>
                        </a:lnSpc>
                      </a:pPr>
                      <a:r>
                        <a:rPr lang="en-US" sz="900" b="1" dirty="0">
                          <a:latin typeface="+mn-ea"/>
                          <a:ea typeface="+mn-ea"/>
                          <a:cs typeface="Times New Roman"/>
                        </a:rPr>
                        <a:t>Shore 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04775" marR="0" lvl="0" indent="0" algn="just" defTabSz="914400" eaLnBrk="1" fontAlgn="auto" latinLnBrk="0" hangingPunct="1">
                        <a:lnSpc>
                          <a:spcPts val="93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>
                          <a:latin typeface="+mn-ea"/>
                          <a:ea typeface="+mn-ea"/>
                          <a:cs typeface="Times New Roman"/>
                        </a:rPr>
                        <a:t>30 ~ 40 (7</a:t>
                      </a:r>
                      <a:r>
                        <a:rPr lang="ko-KR" altLang="en-US" sz="900" b="1" dirty="0">
                          <a:latin typeface="+mn-ea"/>
                          <a:ea typeface="+mn-ea"/>
                          <a:cs typeface="Times New Roman"/>
                        </a:rPr>
                        <a:t>일 경과 후</a:t>
                      </a:r>
                      <a:r>
                        <a:rPr lang="en-US" altLang="ko-KR" sz="900" b="1" dirty="0">
                          <a:latin typeface="+mn-ea"/>
                          <a:ea typeface="+mn-ea"/>
                          <a:cs typeface="Times New Roman"/>
                        </a:rPr>
                        <a:t>)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20"/>
                  </a:ext>
                </a:extLst>
              </a:tr>
              <a:tr h="304328">
                <a:tc>
                  <a:txBody>
                    <a:bodyPr/>
                    <a:lstStyle/>
                    <a:p>
                      <a:pPr marL="104775" algn="l">
                        <a:lnSpc>
                          <a:spcPct val="100000"/>
                        </a:lnSpc>
                      </a:pP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/>
                        </a:rPr>
                        <a:t>최대인장응력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/>
                      </a:endParaRPr>
                    </a:p>
                    <a:p>
                      <a:pPr marL="104775" algn="l">
                        <a:lnSpc>
                          <a:spcPct val="100000"/>
                        </a:lnSpc>
                      </a:pPr>
                      <a:r>
                        <a:rPr lang="en-US" altLang="ko-KR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/>
                        </a:rPr>
                        <a:t>(ASTM D412)</a:t>
                      </a:r>
                      <a:endParaRPr lang="ko-KR" altLang="en-US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3970" algn="ctr">
                        <a:lnSpc>
                          <a:spcPts val="940"/>
                        </a:lnSpc>
                      </a:pPr>
                      <a:r>
                        <a:rPr lang="en-US" altLang="ko-KR" sz="900" b="1" dirty="0">
                          <a:latin typeface="+mn-ea"/>
                          <a:ea typeface="+mn-ea"/>
                          <a:cs typeface="Times New Roman"/>
                        </a:rPr>
                        <a:t>N/mm</a:t>
                      </a:r>
                      <a:r>
                        <a:rPr lang="en-US" altLang="ko-KR" sz="900" b="1" baseline="30000" dirty="0">
                          <a:latin typeface="+mn-ea"/>
                          <a:ea typeface="+mn-ea"/>
                          <a:cs typeface="Times New Roman"/>
                        </a:rPr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04775" marR="0" lvl="0" indent="0" algn="just" defTabSz="914400" eaLnBrk="1" fontAlgn="auto" latinLnBrk="0" hangingPunct="1">
                        <a:lnSpc>
                          <a:spcPts val="9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b="1" dirty="0">
                          <a:latin typeface="+mn-ea"/>
                          <a:ea typeface="+mn-ea"/>
                          <a:cs typeface="Times New Roman"/>
                        </a:rPr>
                        <a:t>0.8~1.0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21"/>
                  </a:ext>
                </a:extLst>
              </a:tr>
              <a:tr h="304328">
                <a:tc>
                  <a:txBody>
                    <a:bodyPr/>
                    <a:lstStyle/>
                    <a:p>
                      <a:pPr marL="104775" algn="l">
                        <a:lnSpc>
                          <a:spcPct val="100000"/>
                        </a:lnSpc>
                      </a:pP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/>
                        </a:rPr>
                        <a:t>신율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/>
                      </a:endParaRPr>
                    </a:p>
                    <a:p>
                      <a:pPr marL="104775" algn="l">
                        <a:lnSpc>
                          <a:spcPct val="100000"/>
                        </a:lnSpc>
                      </a:pPr>
                      <a:r>
                        <a:rPr lang="en-US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/>
                        </a:rPr>
                        <a:t>(ASTM D412)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900" b="1" dirty="0">
                          <a:latin typeface="+mn-ea"/>
                          <a:ea typeface="+mn-ea"/>
                          <a:cs typeface="Times New Roman"/>
                        </a:rPr>
                        <a:t>%</a:t>
                      </a:r>
                      <a:endParaRPr lang="ko-KR" altLang="en-US" sz="900" b="1" dirty="0"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04775" algn="l">
                        <a:lnSpc>
                          <a:spcPts val="940"/>
                        </a:lnSpc>
                      </a:pPr>
                      <a:r>
                        <a:rPr lang="en-US" sz="900" b="1" dirty="0">
                          <a:latin typeface="+mn-ea"/>
                          <a:ea typeface="+mn-ea"/>
                          <a:cs typeface="Times New Roman"/>
                        </a:rPr>
                        <a:t>100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0022"/>
                  </a:ext>
                </a:extLst>
              </a:tr>
              <a:tr h="258679">
                <a:tc>
                  <a:txBody>
                    <a:bodyPr/>
                    <a:lstStyle/>
                    <a:p>
                      <a:pPr marL="104775" algn="l">
                        <a:lnSpc>
                          <a:spcPts val="940"/>
                        </a:lnSpc>
                      </a:pP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/>
                        </a:rPr>
                        <a:t>저장안전성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ko-KR" altLang="en-US" sz="900" b="1" dirty="0">
                          <a:latin typeface="+mn-ea"/>
                          <a:ea typeface="+mn-ea"/>
                          <a:cs typeface="Times New Roman"/>
                        </a:rPr>
                        <a:t>개월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04775" algn="l">
                        <a:lnSpc>
                          <a:spcPts val="940"/>
                        </a:lnSpc>
                      </a:pPr>
                      <a:r>
                        <a:rPr lang="en-US" altLang="ko-KR" sz="900" b="1" dirty="0">
                          <a:latin typeface="+mn-ea"/>
                          <a:ea typeface="+mn-ea"/>
                          <a:cs typeface="Times New Roman"/>
                        </a:rPr>
                        <a:t>12</a:t>
                      </a:r>
                      <a:endParaRPr lang="ko-KR" altLang="en-US" sz="900" b="1" dirty="0"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923794924"/>
                  </a:ext>
                </a:extLst>
              </a:tr>
              <a:tr h="234049">
                <a:tc>
                  <a:txBody>
                    <a:bodyPr/>
                    <a:lstStyle/>
                    <a:p>
                      <a:pPr marL="104775" algn="l">
                        <a:lnSpc>
                          <a:spcPts val="940"/>
                        </a:lnSpc>
                      </a:pPr>
                      <a:r>
                        <a:rPr lang="ko-KR" altLang="en-US" sz="900" b="1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/>
                        </a:rPr>
                        <a:t>보관및</a:t>
                      </a: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/>
                        </a:rPr>
                        <a:t> 저장</a:t>
                      </a:r>
                      <a:endParaRPr lang="en-US" altLang="ko-KR" sz="900" b="1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ko-KR" sz="900" b="1" dirty="0">
                          <a:latin typeface="+mn-ea"/>
                          <a:ea typeface="+mn-ea"/>
                          <a:cs typeface="Times New Roman"/>
                        </a:rPr>
                        <a:t>-</a:t>
                      </a:r>
                      <a:endParaRPr lang="ko-KR" altLang="en-US" sz="900" b="1" dirty="0"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104775" algn="l">
                        <a:lnSpc>
                          <a:spcPts val="940"/>
                        </a:lnSpc>
                      </a:pPr>
                      <a:r>
                        <a:rPr lang="en-US" altLang="ko-KR" sz="900" b="1" dirty="0">
                          <a:latin typeface="+mn-ea"/>
                          <a:ea typeface="+mn-ea"/>
                          <a:cs typeface="Times New Roman"/>
                        </a:rPr>
                        <a:t>5~30 </a:t>
                      </a:r>
                      <a:r>
                        <a:rPr lang="ko-KR" altLang="en-US" sz="900" b="1" dirty="0">
                          <a:latin typeface="+mn-ea"/>
                          <a:ea typeface="+mn-ea"/>
                          <a:cs typeface="Times New Roman"/>
                        </a:rPr>
                        <a:t>℃ </a:t>
                      </a:r>
                      <a:r>
                        <a:rPr lang="ko-KR" altLang="en-US" sz="900" b="1" dirty="0" err="1">
                          <a:latin typeface="+mn-ea"/>
                          <a:ea typeface="+mn-ea"/>
                          <a:cs typeface="Times New Roman"/>
                        </a:rPr>
                        <a:t>건냉암소에</a:t>
                      </a:r>
                      <a:r>
                        <a:rPr lang="ko-KR" altLang="en-US" sz="900" b="1" dirty="0">
                          <a:latin typeface="+mn-ea"/>
                          <a:ea typeface="+mn-ea"/>
                          <a:cs typeface="Times New Roman"/>
                        </a:rPr>
                        <a:t> 보관</a:t>
                      </a:r>
                      <a:endParaRPr lang="en-US" altLang="ko-KR" sz="900" b="1" dirty="0"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751625241"/>
                  </a:ext>
                </a:extLst>
              </a:tr>
              <a:tr h="468099">
                <a:tc>
                  <a:txBody>
                    <a:bodyPr/>
                    <a:lstStyle/>
                    <a:p>
                      <a:pPr marL="104775" marR="0" lvl="0" indent="0" algn="l" defTabSz="914400" eaLnBrk="1" fontAlgn="auto" latinLnBrk="0" hangingPunct="1">
                        <a:lnSpc>
                          <a:spcPts val="94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dirty="0" err="1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/>
                        </a:rPr>
                        <a:t>용량및</a:t>
                      </a:r>
                      <a:r>
                        <a:rPr lang="ko-KR" altLang="en-US" sz="9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/>
                        </a:rPr>
                        <a:t> 포장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ko-KR" altLang="en-US" sz="900" b="1" dirty="0">
                        <a:latin typeface="+mn-ea"/>
                        <a:ea typeface="+mn-ea"/>
                        <a:cs typeface="Times New Roman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104775" algn="l">
                        <a:lnSpc>
                          <a:spcPts val="940"/>
                        </a:lnSpc>
                      </a:pPr>
                      <a:r>
                        <a:rPr lang="en-US" altLang="ko-KR" sz="900" b="1" dirty="0">
                          <a:latin typeface="+mn-ea"/>
                          <a:ea typeface="+mn-ea"/>
                          <a:cs typeface="Times New Roman"/>
                        </a:rPr>
                        <a:t>270ml  </a:t>
                      </a:r>
                      <a:r>
                        <a:rPr lang="ko-KR" altLang="en-US" sz="900" b="1" dirty="0">
                          <a:latin typeface="+mn-ea"/>
                          <a:ea typeface="+mn-ea"/>
                          <a:cs typeface="Times New Roman"/>
                        </a:rPr>
                        <a:t>카트리지 포장</a:t>
                      </a:r>
                      <a:endParaRPr lang="en-US" altLang="ko-KR" sz="900" b="1" dirty="0">
                        <a:latin typeface="+mn-ea"/>
                        <a:ea typeface="+mn-ea"/>
                        <a:cs typeface="Times New Roman"/>
                      </a:endParaRPr>
                    </a:p>
                    <a:p>
                      <a:pPr marL="104775" algn="l">
                        <a:lnSpc>
                          <a:spcPts val="940"/>
                        </a:lnSpc>
                      </a:pPr>
                      <a:r>
                        <a:rPr lang="en-US" altLang="ko-KR" sz="900" b="1" dirty="0">
                          <a:latin typeface="+mn-ea"/>
                          <a:ea typeface="+mn-ea"/>
                          <a:cs typeface="Times New Roman"/>
                        </a:rPr>
                        <a:t>[25EA/ BOX]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8041556"/>
                  </a:ext>
                </a:extLst>
              </a:tr>
            </a:tbl>
          </a:graphicData>
        </a:graphic>
      </p:graphicFrame>
      <p:sp>
        <p:nvSpPr>
          <p:cNvPr id="17" name="직사각형 16">
            <a:extLst>
              <a:ext uri="{FF2B5EF4-FFF2-40B4-BE49-F238E27FC236}">
                <a16:creationId xmlns:a16="http://schemas.microsoft.com/office/drawing/2014/main" id="{30FF9F81-391D-4B6C-BF66-2C5092FC8835}"/>
              </a:ext>
            </a:extLst>
          </p:cNvPr>
          <p:cNvSpPr/>
          <p:nvPr/>
        </p:nvSpPr>
        <p:spPr>
          <a:xfrm>
            <a:off x="-2" y="-21110"/>
            <a:ext cx="1080221" cy="10058400"/>
          </a:xfrm>
          <a:prstGeom prst="rect">
            <a:avLst/>
          </a:prstGeom>
          <a:ln/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4" name="평행 사변형 23">
            <a:extLst>
              <a:ext uri="{FF2B5EF4-FFF2-40B4-BE49-F238E27FC236}">
                <a16:creationId xmlns:a16="http://schemas.microsoft.com/office/drawing/2014/main" id="{4A7E4AF1-EDFC-4872-B0B9-A988DA69E7BB}"/>
              </a:ext>
            </a:extLst>
          </p:cNvPr>
          <p:cNvSpPr/>
          <p:nvPr/>
        </p:nvSpPr>
        <p:spPr>
          <a:xfrm rot="16200000">
            <a:off x="-299785" y="2432638"/>
            <a:ext cx="1679787" cy="1080220"/>
          </a:xfrm>
          <a:prstGeom prst="parallelogram">
            <a:avLst>
              <a:gd name="adj" fmla="val 71375"/>
            </a:avLst>
          </a:prstGeom>
          <a:gradFill>
            <a:gsLst>
              <a:gs pos="0">
                <a:schemeClr val="bg1">
                  <a:alpha val="86000"/>
                </a:schemeClr>
              </a:gs>
              <a:gs pos="49000">
                <a:schemeClr val="bg1">
                  <a:alpha val="18000"/>
                </a:schemeClr>
              </a:gs>
              <a:gs pos="100000">
                <a:schemeClr val="bg1">
                  <a:alpha val="0"/>
                  <a:lumMod val="27000"/>
                  <a:lumOff val="73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object 10">
            <a:extLst>
              <a:ext uri="{FF2B5EF4-FFF2-40B4-BE49-F238E27FC236}">
                <a16:creationId xmlns:a16="http://schemas.microsoft.com/office/drawing/2014/main" id="{92691515-D1BC-3FFC-6F72-8956FD9FF061}"/>
              </a:ext>
            </a:extLst>
          </p:cNvPr>
          <p:cNvSpPr txBox="1"/>
          <p:nvPr/>
        </p:nvSpPr>
        <p:spPr>
          <a:xfrm>
            <a:off x="3314700" y="3981224"/>
            <a:ext cx="3999223" cy="464101"/>
          </a:xfrm>
          <a:prstGeom prst="rect">
            <a:avLst/>
          </a:prstGeom>
        </p:spPr>
        <p:txBody>
          <a:bodyPr vert="horz" wrap="square" lIns="0" tIns="22225" rIns="0" bIns="0" rtlCol="0">
            <a:spAutoFit/>
          </a:bodyPr>
          <a:lstStyle/>
          <a:p>
            <a:pPr marR="127000" lvl="0" algn="just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1400" b="1" kern="100" spc="0" dirty="0">
                <a:solidFill>
                  <a:srgbClr val="000000"/>
                </a:solidFill>
                <a:effectLst/>
                <a:latin typeface="+mn-ea"/>
              </a:rPr>
              <a:t>취득성적서</a:t>
            </a:r>
          </a:p>
          <a:p>
            <a:pPr marL="171450" marR="127000" lvl="0" indent="-171450" algn="just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altLang="ko-KR" sz="1100" kern="100" dirty="0">
                <a:solidFill>
                  <a:srgbClr val="000000"/>
                </a:solidFill>
                <a:latin typeface="+mn-ea"/>
              </a:rPr>
              <a:t>KS F 4910 F-12.5E (KS </a:t>
            </a:r>
            <a:r>
              <a:rPr lang="ko-KR" altLang="en-US" sz="1100" kern="100" dirty="0">
                <a:solidFill>
                  <a:srgbClr val="000000"/>
                </a:solidFill>
                <a:latin typeface="+mn-ea"/>
              </a:rPr>
              <a:t>인증 건축용 </a:t>
            </a:r>
            <a:r>
              <a:rPr lang="ko-KR" altLang="en-US" sz="1100" kern="100" dirty="0" err="1">
                <a:solidFill>
                  <a:srgbClr val="000000"/>
                </a:solidFill>
                <a:latin typeface="+mn-ea"/>
              </a:rPr>
              <a:t>실링재</a:t>
            </a:r>
            <a:r>
              <a:rPr lang="en-US" altLang="ko-KR" sz="1100" kern="100" dirty="0">
                <a:solidFill>
                  <a:srgbClr val="000000"/>
                </a:solidFill>
                <a:latin typeface="+mn-ea"/>
              </a:rPr>
              <a:t>)</a:t>
            </a:r>
          </a:p>
        </p:txBody>
      </p:sp>
      <p:sp>
        <p:nvSpPr>
          <p:cNvPr id="11" name="object 10">
            <a:extLst>
              <a:ext uri="{FF2B5EF4-FFF2-40B4-BE49-F238E27FC236}">
                <a16:creationId xmlns:a16="http://schemas.microsoft.com/office/drawing/2014/main" id="{2CDF2573-B4A9-79BC-4555-4735B706EB7F}"/>
              </a:ext>
            </a:extLst>
          </p:cNvPr>
          <p:cNvSpPr txBox="1"/>
          <p:nvPr/>
        </p:nvSpPr>
        <p:spPr>
          <a:xfrm>
            <a:off x="3390900" y="8872514"/>
            <a:ext cx="4152900" cy="837024"/>
          </a:xfrm>
          <a:prstGeom prst="rect">
            <a:avLst/>
          </a:prstGeom>
        </p:spPr>
        <p:txBody>
          <a:bodyPr vert="horz" wrap="square" lIns="0" tIns="22225" rIns="0" bIns="0" rtlCol="0">
            <a:spAutoFit/>
          </a:bodyPr>
          <a:lstStyle/>
          <a:p>
            <a:pPr marR="127000" lvl="0" algn="just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900" b="1" kern="100" dirty="0">
                <a:solidFill>
                  <a:srgbClr val="000000"/>
                </a:solidFill>
                <a:latin typeface="+mn-ea"/>
              </a:rPr>
              <a:t>주의 </a:t>
            </a:r>
            <a:r>
              <a:rPr lang="en-US" altLang="ko-KR" sz="900" b="1" kern="100" dirty="0">
                <a:solidFill>
                  <a:srgbClr val="000000"/>
                </a:solidFill>
                <a:latin typeface="+mn-ea"/>
              </a:rPr>
              <a:t>) </a:t>
            </a:r>
            <a:r>
              <a:rPr lang="ko-KR" altLang="en-US" sz="900" b="1" kern="100" dirty="0">
                <a:solidFill>
                  <a:srgbClr val="000000"/>
                </a:solidFill>
                <a:latin typeface="+mn-ea"/>
              </a:rPr>
              <a:t>위 물성은 특성 수치가 아닌 대표적인 수치임</a:t>
            </a:r>
            <a:endParaRPr lang="en-US" altLang="ko-KR" sz="900" b="1" kern="100" dirty="0">
              <a:solidFill>
                <a:srgbClr val="000000"/>
              </a:solidFill>
              <a:latin typeface="+mn-ea"/>
            </a:endParaRPr>
          </a:p>
          <a:p>
            <a:pPr marR="127000" lvl="0" algn="just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900" b="1" kern="100" spc="0" dirty="0">
                <a:solidFill>
                  <a:srgbClr val="000000"/>
                </a:solidFill>
                <a:effectLst/>
                <a:latin typeface="+mn-ea"/>
              </a:rPr>
              <a:t>상기의 제품 물성은 상기 명시된 실험실 조건에서 측정하였으며</a:t>
            </a:r>
            <a:r>
              <a:rPr lang="en-US" altLang="ko-KR" sz="900" b="1" kern="100" spc="0" dirty="0">
                <a:solidFill>
                  <a:srgbClr val="000000"/>
                </a:solidFill>
                <a:effectLst/>
                <a:latin typeface="+mn-ea"/>
              </a:rPr>
              <a:t>, </a:t>
            </a:r>
            <a:r>
              <a:rPr lang="ko-KR" altLang="en-US" sz="900" b="1" kern="100" spc="0" dirty="0">
                <a:solidFill>
                  <a:srgbClr val="000000"/>
                </a:solidFill>
                <a:effectLst/>
                <a:latin typeface="+mn-ea"/>
              </a:rPr>
              <a:t>작업현장의 조건에 따라 달라질 수 있으니 참조용으로 사용하시기 바랍니다</a:t>
            </a:r>
            <a:r>
              <a:rPr lang="en-US" altLang="ko-KR" sz="900" b="1" kern="100" spc="0" dirty="0">
                <a:solidFill>
                  <a:srgbClr val="000000"/>
                </a:solidFill>
                <a:effectLst/>
                <a:latin typeface="+mn-ea"/>
              </a:rPr>
              <a:t>.</a:t>
            </a:r>
          </a:p>
          <a:p>
            <a:pPr marR="127000" lvl="0" algn="just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900" b="1" kern="100" dirty="0">
                <a:solidFill>
                  <a:srgbClr val="000000"/>
                </a:solidFill>
                <a:latin typeface="+mn-ea"/>
              </a:rPr>
              <a:t> 특히 보관 온도 관리가 되지 않을 경우 제품수명에 영향을 미치며</a:t>
            </a:r>
            <a:r>
              <a:rPr lang="en-US" altLang="ko-KR" sz="900" b="1" kern="100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900" b="1" kern="100" dirty="0">
                <a:solidFill>
                  <a:srgbClr val="000000"/>
                </a:solidFill>
                <a:latin typeface="+mn-ea"/>
              </a:rPr>
              <a:t>유통기간 </a:t>
            </a:r>
            <a:endParaRPr lang="en-US" altLang="ko-KR" sz="900" b="1" kern="100" dirty="0">
              <a:solidFill>
                <a:srgbClr val="000000"/>
              </a:solidFill>
              <a:latin typeface="+mn-ea"/>
            </a:endParaRPr>
          </a:p>
          <a:p>
            <a:pPr marR="127000" lvl="0" algn="just" fontAlgn="base" latinLnBrk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ko-KR" altLang="en-US" sz="900" b="1" kern="100" spc="0" dirty="0">
                <a:solidFill>
                  <a:srgbClr val="000000"/>
                </a:solidFill>
                <a:effectLst/>
                <a:latin typeface="+mn-ea"/>
              </a:rPr>
              <a:t>이내에도 품질저하가 발생할 수 있습니다</a:t>
            </a:r>
            <a:r>
              <a:rPr lang="en-US" altLang="ko-KR" sz="900" b="1" kern="100" spc="0" dirty="0">
                <a:solidFill>
                  <a:srgbClr val="000000"/>
                </a:solidFill>
                <a:effectLst/>
                <a:latin typeface="+mn-ea"/>
              </a:rPr>
              <a:t>. </a:t>
            </a:r>
            <a:endParaRPr lang="ko-KR" altLang="en-US" sz="900" b="1" kern="100" spc="0" dirty="0">
              <a:solidFill>
                <a:srgbClr val="000000"/>
              </a:solidFill>
              <a:effectLst/>
              <a:latin typeface="+mn-ea"/>
            </a:endParaRPr>
          </a:p>
        </p:txBody>
      </p:sp>
      <p:sp>
        <p:nvSpPr>
          <p:cNvPr id="14" name="object 19">
            <a:extLst>
              <a:ext uri="{FF2B5EF4-FFF2-40B4-BE49-F238E27FC236}">
                <a16:creationId xmlns:a16="http://schemas.microsoft.com/office/drawing/2014/main" id="{E8943490-2974-AF49-154D-A7BF5CE22C71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xfrm>
            <a:off x="434741" y="9829800"/>
            <a:ext cx="2372365" cy="117340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3187065">
              <a:lnSpc>
                <a:spcPts val="935"/>
              </a:lnSpc>
            </a:pPr>
            <a:fld id="{81D60167-4931-47E6-BA6A-407CBD079E47}" type="slidenum">
              <a:rPr smtClean="0"/>
              <a:t>1</a:t>
            </a:fld>
            <a:endParaRPr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62150312-013D-E3DB-C6CC-0E5D874FC0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4500" y="40557"/>
            <a:ext cx="2019300" cy="349015"/>
          </a:xfrm>
          <a:prstGeom prst="rect">
            <a:avLst/>
          </a:prstGeom>
        </p:spPr>
      </p:pic>
      <p:sp>
        <p:nvSpPr>
          <p:cNvPr id="15" name="object 5">
            <a:extLst>
              <a:ext uri="{FF2B5EF4-FFF2-40B4-BE49-F238E27FC236}">
                <a16:creationId xmlns:a16="http://schemas.microsoft.com/office/drawing/2014/main" id="{5AE5A64E-07F2-582B-17A6-512413BA18E6}"/>
              </a:ext>
            </a:extLst>
          </p:cNvPr>
          <p:cNvSpPr txBox="1"/>
          <p:nvPr/>
        </p:nvSpPr>
        <p:spPr>
          <a:xfrm>
            <a:off x="2531132" y="767374"/>
            <a:ext cx="4003018" cy="7643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ko-KR" altLang="en-US" sz="3200" b="1" dirty="0" err="1">
                <a:latin typeface="나눔스퀘어"/>
                <a:cs typeface="Times New Roman"/>
              </a:rPr>
              <a:t>매직씰</a:t>
            </a:r>
            <a:r>
              <a:rPr lang="ko-KR" altLang="en-US" sz="3200" b="1" dirty="0">
                <a:latin typeface="나눔스퀘어"/>
                <a:cs typeface="Times New Roman"/>
              </a:rPr>
              <a:t> </a:t>
            </a:r>
            <a:r>
              <a:rPr lang="en-US" altLang="ko-KR" sz="3200" b="1" dirty="0">
                <a:latin typeface="나눔스퀘어"/>
                <a:cs typeface="Times New Roman"/>
              </a:rPr>
              <a:t>INDOOR</a:t>
            </a: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ko-KR" altLang="en-US" sz="1600" b="1" dirty="0">
                <a:latin typeface="나눔스퀘어"/>
                <a:cs typeface="Times New Roman"/>
              </a:rPr>
              <a:t>건축용 아크릴 </a:t>
            </a:r>
            <a:r>
              <a:rPr lang="ko-KR" altLang="en-US" sz="1600" b="1" dirty="0" err="1">
                <a:latin typeface="나눔스퀘어"/>
                <a:cs typeface="Times New Roman"/>
              </a:rPr>
              <a:t>실란트</a:t>
            </a:r>
            <a:endParaRPr sz="1600" b="1" dirty="0">
              <a:latin typeface="나눔스퀘어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136146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959100" y="607568"/>
            <a:ext cx="250952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Times New Roman"/>
                <a:cs typeface="Times New Roman"/>
              </a:rPr>
              <a:t>TYPICAL PROPERTIES (continued)</a:t>
            </a:r>
            <a:endParaRPr sz="1200" dirty="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>
            <a:spLocks noGrp="1"/>
          </p:cNvSpPr>
          <p:nvPr>
            <p:ph type="sldNum" sz="quarter" idx="7"/>
          </p:nvPr>
        </p:nvSpPr>
        <p:spPr>
          <a:xfrm>
            <a:off x="434741" y="9467848"/>
            <a:ext cx="2372365" cy="117340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3187065">
              <a:lnSpc>
                <a:spcPts val="935"/>
              </a:lnSpc>
            </a:pPr>
            <a:fld id="{81D60167-4931-47E6-BA6A-407CBD079E47}" type="slidenum">
              <a:rPr smtClean="0"/>
              <a:t>2</a:t>
            </a:fld>
            <a:endParaRPr dirty="0"/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4EE9E4C8-A2EE-49D6-93A3-F800CCEECA84}"/>
              </a:ext>
            </a:extLst>
          </p:cNvPr>
          <p:cNvSpPr/>
          <p:nvPr/>
        </p:nvSpPr>
        <p:spPr>
          <a:xfrm>
            <a:off x="0" y="0"/>
            <a:ext cx="7543800" cy="936625"/>
          </a:xfrm>
          <a:prstGeom prst="rect">
            <a:avLst/>
          </a:prstGeom>
          <a:ln/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5" name="평행 사변형 34">
            <a:extLst>
              <a:ext uri="{FF2B5EF4-FFF2-40B4-BE49-F238E27FC236}">
                <a16:creationId xmlns:a16="http://schemas.microsoft.com/office/drawing/2014/main" id="{4DA9D47A-C8CC-4940-8880-CA4D640DCA87}"/>
              </a:ext>
            </a:extLst>
          </p:cNvPr>
          <p:cNvSpPr/>
          <p:nvPr/>
        </p:nvSpPr>
        <p:spPr>
          <a:xfrm rot="10800000">
            <a:off x="4380229" y="566839"/>
            <a:ext cx="752616" cy="615107"/>
          </a:xfrm>
          <a:prstGeom prst="parallelogram">
            <a:avLst>
              <a:gd name="adj" fmla="val 71375"/>
            </a:avLst>
          </a:prstGeom>
          <a:gradFill>
            <a:gsLst>
              <a:gs pos="0">
                <a:srgbClr val="B28072">
                  <a:alpha val="51000"/>
                </a:srgbClr>
              </a:gs>
              <a:gs pos="49000">
                <a:schemeClr val="bg1">
                  <a:alpha val="18000"/>
                </a:schemeClr>
              </a:gs>
              <a:gs pos="100000">
                <a:schemeClr val="bg1">
                  <a:alpha val="0"/>
                  <a:lumMod val="27000"/>
                  <a:lumOff val="73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8" name="평행 사변형 37">
            <a:extLst>
              <a:ext uri="{FF2B5EF4-FFF2-40B4-BE49-F238E27FC236}">
                <a16:creationId xmlns:a16="http://schemas.microsoft.com/office/drawing/2014/main" id="{9CAABB08-ED7F-4DA7-971B-25D25BAEAF9E}"/>
              </a:ext>
            </a:extLst>
          </p:cNvPr>
          <p:cNvSpPr/>
          <p:nvPr/>
        </p:nvSpPr>
        <p:spPr>
          <a:xfrm>
            <a:off x="5092573" y="-25211"/>
            <a:ext cx="1219428" cy="632780"/>
          </a:xfrm>
          <a:prstGeom prst="parallelogram">
            <a:avLst>
              <a:gd name="adj" fmla="val 71375"/>
            </a:avLst>
          </a:prstGeom>
          <a:gradFill>
            <a:gsLst>
              <a:gs pos="0">
                <a:schemeClr val="accent5">
                  <a:lumMod val="40000"/>
                  <a:lumOff val="60000"/>
                  <a:alpha val="59000"/>
                </a:schemeClr>
              </a:gs>
              <a:gs pos="49000">
                <a:schemeClr val="bg1">
                  <a:alpha val="18000"/>
                </a:schemeClr>
              </a:gs>
              <a:gs pos="100000">
                <a:schemeClr val="bg1">
                  <a:alpha val="0"/>
                  <a:lumMod val="27000"/>
                  <a:lumOff val="73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object 4">
            <a:extLst>
              <a:ext uri="{FF2B5EF4-FFF2-40B4-BE49-F238E27FC236}">
                <a16:creationId xmlns:a16="http://schemas.microsoft.com/office/drawing/2014/main" id="{142C9251-9D7E-404E-A656-5CEDAC38561C}"/>
              </a:ext>
            </a:extLst>
          </p:cNvPr>
          <p:cNvSpPr txBox="1"/>
          <p:nvPr/>
        </p:nvSpPr>
        <p:spPr>
          <a:xfrm>
            <a:off x="282341" y="1362423"/>
            <a:ext cx="7223359" cy="15110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 latinLnBrk="0">
              <a:lnSpc>
                <a:spcPct val="150000"/>
              </a:lnSpc>
              <a:spcBef>
                <a:spcPts val="100"/>
              </a:spcBef>
            </a:pPr>
            <a:r>
              <a:rPr lang="ko-KR" altLang="en-US" sz="1200" b="1" spc="-5" dirty="0">
                <a:latin typeface="나눔스퀘어"/>
                <a:cs typeface="Times New Roman"/>
              </a:rPr>
              <a:t>피착재 표면 처리</a:t>
            </a:r>
            <a:endParaRPr lang="en-US" altLang="ko-KR" sz="1200" b="1" spc="-5" dirty="0">
              <a:latin typeface="나눔스퀘어"/>
              <a:cs typeface="Times New Roman"/>
            </a:endParaRPr>
          </a:p>
          <a:p>
            <a:pPr marL="12700" algn="just" latinLnBrk="0">
              <a:lnSpc>
                <a:spcPct val="120000"/>
              </a:lnSpc>
              <a:spcBef>
                <a:spcPts val="100"/>
              </a:spcBef>
            </a:pPr>
            <a:r>
              <a:rPr lang="ko-KR" altLang="en-US" sz="1000" spc="-5" dirty="0">
                <a:latin typeface="나눔스퀘어"/>
                <a:cs typeface="Times New Roman"/>
              </a:rPr>
              <a:t>     </a:t>
            </a:r>
            <a:r>
              <a:rPr lang="en-US" altLang="ko-KR" sz="1000" spc="-5" dirty="0">
                <a:latin typeface="나눔스퀘어"/>
                <a:cs typeface="Times New Roman"/>
              </a:rPr>
              <a:t>1. </a:t>
            </a:r>
            <a:r>
              <a:rPr lang="ko-KR" altLang="en-US" sz="1000" spc="-5" dirty="0">
                <a:latin typeface="나눔스퀘어"/>
                <a:cs typeface="Times New Roman"/>
              </a:rPr>
              <a:t>시공부위의  실란트 접착에 방해가 되는  먼지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기름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수분 등의 이물질 등은 제거해 주십시요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20000"/>
              </a:lnSpc>
              <a:spcBef>
                <a:spcPts val="100"/>
              </a:spcBef>
            </a:pPr>
            <a:r>
              <a:rPr lang="ko-KR" altLang="en-US" sz="1000" spc="-5" dirty="0">
                <a:latin typeface="나눔스퀘어"/>
                <a:cs typeface="Times New Roman"/>
              </a:rPr>
              <a:t>     </a:t>
            </a:r>
            <a:r>
              <a:rPr lang="en-US" altLang="ko-KR" sz="1000" spc="-5" dirty="0">
                <a:latin typeface="나눔스퀘어"/>
                <a:cs typeface="Times New Roman"/>
              </a:rPr>
              <a:t>2. </a:t>
            </a:r>
            <a:r>
              <a:rPr lang="ko-KR" altLang="en-US" sz="1000" spc="-5" dirty="0">
                <a:latin typeface="나눔스퀘어"/>
                <a:cs typeface="Times New Roman"/>
              </a:rPr>
              <a:t>피착재 표면은 헝겁을 이용하여 두 번 이어 닦기</a:t>
            </a:r>
            <a:r>
              <a:rPr lang="en-US" altLang="ko-KR" sz="1000" spc="-5" dirty="0">
                <a:latin typeface="나눔스퀘어"/>
                <a:cs typeface="Times New Roman"/>
              </a:rPr>
              <a:t>(2-rag-wipe) </a:t>
            </a:r>
            <a:r>
              <a:rPr lang="ko-KR" altLang="en-US" sz="1000" spc="-5" dirty="0">
                <a:latin typeface="나눔스퀘어"/>
                <a:cs typeface="Times New Roman"/>
              </a:rPr>
              <a:t>방법으로 깨끗이 닦아 주십시요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2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     3. IPA(</a:t>
            </a:r>
            <a:r>
              <a:rPr lang="ko-KR" altLang="en-US" sz="1000" spc="-5" dirty="0">
                <a:latin typeface="나눔스퀘어"/>
                <a:cs typeface="Times New Roman"/>
              </a:rPr>
              <a:t>이소프로필 알코올</a:t>
            </a:r>
            <a:r>
              <a:rPr lang="en-US" altLang="ko-KR" sz="1000" spc="-5" dirty="0">
                <a:latin typeface="나눔스퀘어"/>
                <a:cs typeface="Times New Roman"/>
              </a:rPr>
              <a:t>), MEK(</a:t>
            </a:r>
            <a:r>
              <a:rPr lang="ko-KR" altLang="en-US" sz="1000" spc="-5" dirty="0">
                <a:latin typeface="나눔스퀘어"/>
                <a:cs typeface="Times New Roman"/>
              </a:rPr>
              <a:t>메틸에틸케톤</a:t>
            </a:r>
            <a:r>
              <a:rPr lang="en-US" altLang="ko-KR" sz="1000" spc="-5" dirty="0">
                <a:latin typeface="나눔스퀘어"/>
                <a:cs typeface="Times New Roman"/>
              </a:rPr>
              <a:t>), </a:t>
            </a:r>
            <a:r>
              <a:rPr lang="ko-KR" altLang="en-US" sz="1000" spc="-5" dirty="0">
                <a:latin typeface="나눔스퀘어"/>
                <a:cs typeface="Times New Roman"/>
              </a:rPr>
              <a:t>자일렌</a:t>
            </a:r>
            <a:r>
              <a:rPr lang="en-US" altLang="ko-KR" sz="1000" spc="-5" dirty="0">
                <a:latin typeface="나눔스퀘어"/>
                <a:cs typeface="Times New Roman"/>
              </a:rPr>
              <a:t>(xylene)</a:t>
            </a:r>
            <a:r>
              <a:rPr lang="ko-KR" altLang="en-US" sz="1000" spc="-5" dirty="0">
                <a:latin typeface="나눔스퀘어"/>
                <a:cs typeface="Times New Roman"/>
              </a:rPr>
              <a:t>등은 피착재의 표면을 깨끗이 하는 대표적인 용제입니다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20000"/>
              </a:lnSpc>
              <a:spcBef>
                <a:spcPts val="100"/>
              </a:spcBef>
            </a:pPr>
            <a:r>
              <a:rPr lang="ko-KR" altLang="en-US" sz="1000" spc="-5" dirty="0">
                <a:latin typeface="나눔스퀘어"/>
                <a:cs typeface="Times New Roman"/>
              </a:rPr>
              <a:t>        피착면을 용해할 우려가 있는 경우에는 이소프로필 알코올을 사용하십시오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20000"/>
              </a:lnSpc>
              <a:spcBef>
                <a:spcPts val="100"/>
              </a:spcBef>
            </a:pPr>
            <a:r>
              <a:rPr lang="ko-KR" altLang="en-US" sz="1000" spc="-5" dirty="0">
                <a:latin typeface="나눔스퀘어"/>
                <a:cs typeface="Times New Roman"/>
              </a:rPr>
              <a:t>        피착재의 조건에 따른 적절한 세척 용제는 당사 기술부로 문의하여 주십시오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20000"/>
              </a:lnSpc>
              <a:spcBef>
                <a:spcPts val="100"/>
              </a:spcBef>
            </a:pPr>
            <a:r>
              <a:rPr lang="ko-KR" altLang="en-US" sz="1000" spc="-5" dirty="0">
                <a:latin typeface="나눔스퀘어"/>
                <a:cs typeface="Times New Roman"/>
              </a:rPr>
              <a:t>        세제 또는 물 등으로 시공 표면을 세척하지 마십시요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  <a:endParaRPr lang="en-US" sz="1000" spc="-5" dirty="0">
              <a:latin typeface="나눔스퀘어"/>
              <a:cs typeface="Times New Roman"/>
            </a:endParaRPr>
          </a:p>
        </p:txBody>
      </p:sp>
      <p:sp>
        <p:nvSpPr>
          <p:cNvPr id="3" name="object 5">
            <a:extLst>
              <a:ext uri="{FF2B5EF4-FFF2-40B4-BE49-F238E27FC236}">
                <a16:creationId xmlns:a16="http://schemas.microsoft.com/office/drawing/2014/main" id="{4AD9146B-8B16-4441-4CB5-A129411523A0}"/>
              </a:ext>
            </a:extLst>
          </p:cNvPr>
          <p:cNvSpPr txBox="1"/>
          <p:nvPr/>
        </p:nvSpPr>
        <p:spPr>
          <a:xfrm>
            <a:off x="172860" y="1038321"/>
            <a:ext cx="1796414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1600" b="1" spc="-5" dirty="0">
                <a:latin typeface="나눔스퀘어"/>
                <a:cs typeface="Times New Roman"/>
              </a:rPr>
              <a:t>세부시공 지침</a:t>
            </a:r>
            <a:endParaRPr sz="1200" dirty="0">
              <a:latin typeface="나눔스퀘어"/>
              <a:cs typeface="Times New Roman"/>
            </a:endParaRP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70376D6F-FE1F-1B69-FDD8-B16B2E3B3EAA}"/>
              </a:ext>
            </a:extLst>
          </p:cNvPr>
          <p:cNvSpPr txBox="1"/>
          <p:nvPr/>
        </p:nvSpPr>
        <p:spPr>
          <a:xfrm>
            <a:off x="282341" y="2873478"/>
            <a:ext cx="7223359" cy="125906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 latinLnBrk="0">
              <a:lnSpc>
                <a:spcPct val="150000"/>
              </a:lnSpc>
              <a:spcBef>
                <a:spcPts val="100"/>
              </a:spcBef>
            </a:pPr>
            <a:r>
              <a:rPr lang="ko-KR" altLang="en-US" sz="1200" b="1" spc="-5" dirty="0">
                <a:latin typeface="나눔스퀘어"/>
                <a:cs typeface="Times New Roman"/>
              </a:rPr>
              <a:t>백업재 삽입</a:t>
            </a:r>
            <a:endParaRPr lang="en-US" altLang="ko-KR" sz="1200" b="1" spc="-5" dirty="0">
              <a:latin typeface="나눔스퀘어"/>
              <a:cs typeface="Times New Roman"/>
            </a:endParaRPr>
          </a:p>
          <a:p>
            <a:pPr marL="12700" algn="just" latinLnBrk="0">
              <a:lnSpc>
                <a:spcPct val="12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     1. </a:t>
            </a:r>
            <a:r>
              <a:rPr lang="ko-KR" altLang="en-US" sz="1000" spc="-5" dirty="0">
                <a:latin typeface="나눔스퀘어"/>
                <a:cs typeface="Times New Roman"/>
              </a:rPr>
              <a:t>백업재는 직경이 조인트 폭보다 </a:t>
            </a:r>
            <a:r>
              <a:rPr lang="en-US" altLang="ko-KR" sz="1000" spc="-5" dirty="0">
                <a:latin typeface="나눔스퀘어"/>
                <a:cs typeface="Times New Roman"/>
              </a:rPr>
              <a:t>20~30% </a:t>
            </a:r>
            <a:r>
              <a:rPr lang="ko-KR" altLang="en-US" sz="1000" spc="-5" dirty="0">
                <a:latin typeface="나눔스퀘어"/>
                <a:cs typeface="Times New Roman"/>
              </a:rPr>
              <a:t>크고 물을 흡수하지 않는 재질이며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탄력성이 있는 폴리 에틸렌폼</a:t>
            </a:r>
            <a:r>
              <a:rPr lang="en-US" altLang="ko-KR" sz="1000" spc="-5" dirty="0">
                <a:latin typeface="나눔스퀘어"/>
                <a:cs typeface="Times New Roman"/>
              </a:rPr>
              <a:t>(PE Foam) </a:t>
            </a:r>
          </a:p>
          <a:p>
            <a:pPr marL="12700" algn="just" latinLnBrk="0">
              <a:lnSpc>
                <a:spcPct val="12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        </a:t>
            </a:r>
            <a:r>
              <a:rPr lang="ko-KR" altLang="en-US" sz="1000" spc="-5" dirty="0">
                <a:latin typeface="나눔스퀘어"/>
                <a:cs typeface="Times New Roman"/>
              </a:rPr>
              <a:t>또는 폴리 우레탄폼등을 사용 하십시요</a:t>
            </a:r>
            <a:r>
              <a:rPr lang="en-US" altLang="ko-KR" sz="1000" spc="-5" dirty="0">
                <a:latin typeface="나눔스퀘어"/>
                <a:cs typeface="Times New Roman"/>
              </a:rPr>
              <a:t>. </a:t>
            </a:r>
          </a:p>
          <a:p>
            <a:pPr marL="12700" algn="just" latinLnBrk="0">
              <a:lnSpc>
                <a:spcPct val="12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     2. </a:t>
            </a:r>
            <a:r>
              <a:rPr lang="ko-KR" altLang="en-US" sz="1000" spc="-5" dirty="0" err="1">
                <a:latin typeface="나눔스퀘어"/>
                <a:cs typeface="Times New Roman"/>
              </a:rPr>
              <a:t>백업재</a:t>
            </a:r>
            <a:r>
              <a:rPr lang="ko-KR" altLang="en-US" sz="1000" spc="-5" dirty="0">
                <a:latin typeface="나눔스퀘어"/>
                <a:cs typeface="Times New Roman"/>
              </a:rPr>
              <a:t> 삽입시 표면에 흠집이 나지 않도록 주의하며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실란트가 적절한 형상계수</a:t>
            </a:r>
            <a:r>
              <a:rPr lang="en-US" altLang="ko-KR" sz="1000" spc="-5" dirty="0">
                <a:latin typeface="나눔스퀘어"/>
                <a:cs typeface="Times New Roman"/>
              </a:rPr>
              <a:t>(</a:t>
            </a:r>
            <a:r>
              <a:rPr lang="ko-KR" altLang="en-US" sz="1000" spc="-5" dirty="0">
                <a:latin typeface="나눔스퀘어"/>
                <a:cs typeface="Times New Roman"/>
              </a:rPr>
              <a:t>너비</a:t>
            </a:r>
            <a:r>
              <a:rPr lang="en-US" altLang="ko-KR" sz="1000" spc="-5" dirty="0">
                <a:latin typeface="나눔스퀘어"/>
                <a:cs typeface="Times New Roman"/>
              </a:rPr>
              <a:t>/</a:t>
            </a:r>
            <a:r>
              <a:rPr lang="ko-KR" altLang="en-US" sz="1000" spc="-5" dirty="0">
                <a:latin typeface="나눔스퀘어"/>
                <a:cs typeface="Times New Roman"/>
              </a:rPr>
              <a:t>깊이</a:t>
            </a:r>
            <a:r>
              <a:rPr lang="en-US" altLang="ko-KR" sz="1000" spc="-5" dirty="0">
                <a:latin typeface="나눔스퀘어"/>
                <a:cs typeface="Times New Roman"/>
              </a:rPr>
              <a:t>)</a:t>
            </a:r>
            <a:r>
              <a:rPr lang="ko-KR" altLang="en-US" sz="1000" spc="-5" dirty="0">
                <a:latin typeface="나눔스퀘어"/>
                <a:cs typeface="Times New Roman"/>
              </a:rPr>
              <a:t>를 가지도록 조절하십시요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2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     3. </a:t>
            </a:r>
            <a:r>
              <a:rPr lang="ko-KR" altLang="en-US" sz="1000" spc="-5" dirty="0">
                <a:latin typeface="나눔스퀘어"/>
                <a:cs typeface="Times New Roman"/>
              </a:rPr>
              <a:t>파손된 백업재 사용시 실란트 표면 기포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내부기포 발생의 원인이 되므로 주의하십시오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2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     4. </a:t>
            </a:r>
            <a:r>
              <a:rPr lang="ko-KR" altLang="en-US" sz="1000" spc="-5" dirty="0" err="1">
                <a:latin typeface="나눔스퀘어"/>
                <a:cs typeface="Times New Roman"/>
              </a:rPr>
              <a:t>매직씰</a:t>
            </a:r>
            <a:r>
              <a:rPr lang="ko-KR" altLang="en-US" sz="1000" spc="-5" dirty="0">
                <a:latin typeface="나눔스퀘어"/>
                <a:cs typeface="Times New Roman"/>
              </a:rPr>
              <a:t> </a:t>
            </a:r>
            <a:r>
              <a:rPr lang="en-US" altLang="ko-KR" sz="1000" spc="-5" dirty="0">
                <a:latin typeface="나눔스퀘어"/>
                <a:cs typeface="Times New Roman"/>
              </a:rPr>
              <a:t>INDOOR </a:t>
            </a:r>
            <a:r>
              <a:rPr lang="ko-KR" altLang="en-US" sz="1000" spc="-5" dirty="0">
                <a:latin typeface="나눔스퀘어"/>
                <a:cs typeface="Times New Roman"/>
              </a:rPr>
              <a:t>적용시는 백업재 사용이 필요치 않는 시공에 대해서는 필요시 기술부로 문의하여 주십시오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  <a:endParaRPr lang="en-US" sz="1000" spc="-5" dirty="0">
              <a:latin typeface="나눔스퀘어"/>
              <a:cs typeface="Times New Roman"/>
            </a:endParaRPr>
          </a:p>
        </p:txBody>
      </p:sp>
      <p:sp>
        <p:nvSpPr>
          <p:cNvPr id="5" name="object 4">
            <a:extLst>
              <a:ext uri="{FF2B5EF4-FFF2-40B4-BE49-F238E27FC236}">
                <a16:creationId xmlns:a16="http://schemas.microsoft.com/office/drawing/2014/main" id="{F409E235-B97A-29EF-3C49-CBC3B87644D5}"/>
              </a:ext>
            </a:extLst>
          </p:cNvPr>
          <p:cNvSpPr txBox="1"/>
          <p:nvPr/>
        </p:nvSpPr>
        <p:spPr>
          <a:xfrm>
            <a:off x="266700" y="4124634"/>
            <a:ext cx="7223359" cy="66659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 latinLnBrk="0">
              <a:lnSpc>
                <a:spcPct val="150000"/>
              </a:lnSpc>
              <a:spcBef>
                <a:spcPts val="100"/>
              </a:spcBef>
            </a:pPr>
            <a:r>
              <a:rPr lang="ko-KR" altLang="en-US" sz="1200" b="1" spc="-5" dirty="0">
                <a:latin typeface="나눔스퀘어"/>
                <a:cs typeface="Times New Roman"/>
              </a:rPr>
              <a:t>마스킹 테이프 작업</a:t>
            </a:r>
            <a:endParaRPr lang="en-US" altLang="ko-KR" sz="1200" b="1" spc="-5" dirty="0">
              <a:latin typeface="나눔스퀘어"/>
              <a:cs typeface="Times New Roman"/>
            </a:endParaRPr>
          </a:p>
          <a:p>
            <a:pPr marL="12700" algn="just" latinLnBrk="0">
              <a:lnSpc>
                <a:spcPct val="120000"/>
              </a:lnSpc>
              <a:spcBef>
                <a:spcPts val="100"/>
              </a:spcBef>
            </a:pPr>
            <a:r>
              <a:rPr lang="ko-KR" altLang="en-US" sz="1000" spc="-5" dirty="0">
                <a:latin typeface="나눔스퀘어"/>
                <a:cs typeface="Times New Roman"/>
              </a:rPr>
              <a:t>     </a:t>
            </a:r>
            <a:r>
              <a:rPr lang="en-US" altLang="ko-KR" sz="1000" spc="-5" dirty="0">
                <a:latin typeface="나눔스퀘어"/>
                <a:cs typeface="Times New Roman"/>
              </a:rPr>
              <a:t>1. </a:t>
            </a:r>
            <a:r>
              <a:rPr lang="ko-KR" altLang="en-US" sz="1000" spc="-5" dirty="0">
                <a:latin typeface="나눔스퀘어"/>
                <a:cs typeface="Times New Roman"/>
              </a:rPr>
              <a:t>실링재 툴링</a:t>
            </a:r>
            <a:r>
              <a:rPr lang="en-US" altLang="ko-KR" sz="1000" spc="-5" dirty="0">
                <a:latin typeface="나눔스퀘어"/>
                <a:cs typeface="Times New Roman"/>
              </a:rPr>
              <a:t>(</a:t>
            </a:r>
            <a:r>
              <a:rPr lang="ko-KR" altLang="en-US" sz="1000" spc="-5" dirty="0">
                <a:latin typeface="나눔스퀘어"/>
                <a:cs typeface="Times New Roman"/>
              </a:rPr>
              <a:t>눌러주기 작업</a:t>
            </a:r>
            <a:r>
              <a:rPr lang="en-US" altLang="ko-KR" sz="1000" spc="-5" dirty="0">
                <a:latin typeface="나눔스퀘어"/>
                <a:cs typeface="Times New Roman"/>
              </a:rPr>
              <a:t>)</a:t>
            </a:r>
            <a:r>
              <a:rPr lang="ko-KR" altLang="en-US" sz="1000" spc="-5" dirty="0">
                <a:latin typeface="나눔스퀘어"/>
                <a:cs typeface="Times New Roman"/>
              </a:rPr>
              <a:t>시 조인트 주변에 오염을 방지하기 위하여 건축용 마스킹 테이프를 사용 하십시요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2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     2. </a:t>
            </a:r>
            <a:r>
              <a:rPr lang="ko-KR" altLang="en-US" sz="1000" spc="-5" dirty="0">
                <a:latin typeface="나눔스퀘어"/>
                <a:cs typeface="Times New Roman"/>
              </a:rPr>
              <a:t>마스킹 테이프는 당일 작업부분에 한하여 작업을 진행 하십시오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  <a:endParaRPr lang="en-US" sz="1000" spc="-5" dirty="0">
              <a:latin typeface="나눔스퀘어"/>
              <a:cs typeface="Times New Roman"/>
            </a:endParaRPr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B6F3A565-090E-362B-FCFE-A44BAC3B672C}"/>
              </a:ext>
            </a:extLst>
          </p:cNvPr>
          <p:cNvSpPr txBox="1"/>
          <p:nvPr/>
        </p:nvSpPr>
        <p:spPr>
          <a:xfrm>
            <a:off x="266700" y="4791227"/>
            <a:ext cx="7223359" cy="125906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 latinLnBrk="0">
              <a:lnSpc>
                <a:spcPct val="150000"/>
              </a:lnSpc>
              <a:spcBef>
                <a:spcPts val="100"/>
              </a:spcBef>
            </a:pPr>
            <a:r>
              <a:rPr lang="ko-KR" altLang="en-US" sz="1200" b="1" spc="-5" dirty="0">
                <a:latin typeface="나눔스퀘어"/>
                <a:cs typeface="Times New Roman"/>
              </a:rPr>
              <a:t>프라이머 처리</a:t>
            </a:r>
            <a:endParaRPr lang="en-US" altLang="ko-KR" sz="1200" b="1" spc="-5" dirty="0">
              <a:latin typeface="나눔스퀘어"/>
              <a:cs typeface="Times New Roman"/>
            </a:endParaRPr>
          </a:p>
          <a:p>
            <a:pPr marL="12700" algn="just" latinLnBrk="0">
              <a:lnSpc>
                <a:spcPct val="12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     1. </a:t>
            </a:r>
            <a:r>
              <a:rPr lang="ko-KR" altLang="en-US" sz="1000" spc="-5" dirty="0">
                <a:latin typeface="나눔스퀘어"/>
                <a:cs typeface="Times New Roman"/>
              </a:rPr>
              <a:t>반드시 피착제 와 실링재의 접착성을 사전에 확인한 후 </a:t>
            </a:r>
            <a:r>
              <a:rPr lang="ko-KR" altLang="en-US" sz="1000" spc="-5" dirty="0" err="1">
                <a:latin typeface="나눔스퀘어"/>
                <a:cs typeface="Times New Roman"/>
              </a:rPr>
              <a:t>실링</a:t>
            </a:r>
            <a:r>
              <a:rPr lang="ko-KR" altLang="en-US" sz="1000" spc="-5" dirty="0">
                <a:latin typeface="나눔스퀘어"/>
                <a:cs typeface="Times New Roman"/>
              </a:rPr>
              <a:t> 작업을 시작하십시오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20000"/>
              </a:lnSpc>
              <a:spcBef>
                <a:spcPts val="100"/>
              </a:spcBef>
            </a:pPr>
            <a:r>
              <a:rPr lang="ko-KR" altLang="en-US" sz="1000" spc="-5" dirty="0">
                <a:latin typeface="나눔스퀘어"/>
                <a:cs typeface="Times New Roman"/>
              </a:rPr>
              <a:t>     </a:t>
            </a:r>
            <a:r>
              <a:rPr lang="en-US" altLang="ko-KR" sz="1000" spc="-5" dirty="0">
                <a:latin typeface="나눔스퀘어"/>
                <a:cs typeface="Times New Roman"/>
              </a:rPr>
              <a:t>2. </a:t>
            </a:r>
            <a:r>
              <a:rPr lang="ko-KR" altLang="en-US" sz="1000" spc="-5" dirty="0">
                <a:latin typeface="나눔스퀘어"/>
                <a:cs typeface="Times New Roman"/>
              </a:rPr>
              <a:t>석재 등의 다공성자재는 붓으로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금속 등의 비 다공성 자재는 헝겊으로 균질하게 작업하여 빈틈이나 기포가 발생하지 </a:t>
            </a:r>
            <a:endParaRPr lang="en-US" altLang="ko-KR" sz="1000" spc="-5" dirty="0">
              <a:latin typeface="나눔스퀘어"/>
              <a:cs typeface="Times New Roman"/>
            </a:endParaRPr>
          </a:p>
          <a:p>
            <a:pPr marL="12700" algn="just" latinLnBrk="0">
              <a:lnSpc>
                <a:spcPct val="12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        </a:t>
            </a:r>
            <a:r>
              <a:rPr lang="ko-KR" altLang="en-US" sz="1000" spc="-5" dirty="0">
                <a:latin typeface="나눔스퀘어"/>
                <a:cs typeface="Times New Roman"/>
              </a:rPr>
              <a:t>않도록 프라이머를 도포하는 것이 바람직합니다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2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     3. </a:t>
            </a:r>
            <a:r>
              <a:rPr lang="ko-KR" altLang="en-US" sz="1000" spc="-5" dirty="0">
                <a:latin typeface="나눔스퀘어"/>
                <a:cs typeface="Times New Roman"/>
              </a:rPr>
              <a:t>프라이머 적용 유무 및 프라이머 종류는 당사의 기술부서와 협의하여 주십시요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2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     4. </a:t>
            </a:r>
            <a:r>
              <a:rPr lang="ko-KR" altLang="en-US" sz="1000" spc="-5" dirty="0">
                <a:latin typeface="나눔스퀘어"/>
                <a:cs typeface="Times New Roman"/>
              </a:rPr>
              <a:t>프라이머는 반드시 조그마한 용기에 소량 씩 덜어내어서 사용 하십시요</a:t>
            </a:r>
            <a:r>
              <a:rPr lang="en-US" altLang="ko-KR" sz="1000" spc="-5" dirty="0">
                <a:latin typeface="나눔스퀘어"/>
                <a:cs typeface="Times New Roman"/>
              </a:rPr>
              <a:t>.(</a:t>
            </a:r>
            <a:r>
              <a:rPr lang="ko-KR" altLang="en-US" sz="1000" spc="-5" dirty="0">
                <a:latin typeface="나눔스퀘어"/>
                <a:cs typeface="Times New Roman"/>
              </a:rPr>
              <a:t>기존 포장 용기는 밀폐상태 유지</a:t>
            </a:r>
            <a:r>
              <a:rPr lang="en-US" altLang="ko-KR" sz="1000" spc="-5" dirty="0">
                <a:latin typeface="나눔스퀘어"/>
                <a:cs typeface="Times New Roman"/>
              </a:rPr>
              <a:t>)</a:t>
            </a:r>
            <a:endParaRPr lang="en-US" sz="1000" spc="-5" dirty="0">
              <a:latin typeface="나눔스퀘어"/>
              <a:cs typeface="Times New Roman"/>
            </a:endParaRPr>
          </a:p>
        </p:txBody>
      </p:sp>
      <p:sp>
        <p:nvSpPr>
          <p:cNvPr id="7" name="object 4">
            <a:extLst>
              <a:ext uri="{FF2B5EF4-FFF2-40B4-BE49-F238E27FC236}">
                <a16:creationId xmlns:a16="http://schemas.microsoft.com/office/drawing/2014/main" id="{63518E67-6D93-6D26-A8B7-4BB514956B11}"/>
              </a:ext>
            </a:extLst>
          </p:cNvPr>
          <p:cNvSpPr txBox="1"/>
          <p:nvPr/>
        </p:nvSpPr>
        <p:spPr>
          <a:xfrm>
            <a:off x="266700" y="6050290"/>
            <a:ext cx="7223359" cy="106157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 latinLnBrk="0">
              <a:lnSpc>
                <a:spcPct val="150000"/>
              </a:lnSpc>
              <a:spcBef>
                <a:spcPts val="100"/>
              </a:spcBef>
            </a:pPr>
            <a:r>
              <a:rPr lang="ko-KR" altLang="en-US" sz="1200" b="1" spc="-5" dirty="0">
                <a:latin typeface="나눔스퀘어"/>
                <a:cs typeface="Times New Roman"/>
              </a:rPr>
              <a:t>실란트 충진</a:t>
            </a:r>
            <a:endParaRPr lang="en-US" altLang="ko-KR" sz="1200" b="1" spc="-5" dirty="0">
              <a:latin typeface="나눔스퀘어"/>
              <a:cs typeface="Times New Roman"/>
            </a:endParaRPr>
          </a:p>
          <a:p>
            <a:pPr marL="12700" algn="just" latinLnBrk="0">
              <a:lnSpc>
                <a:spcPct val="120000"/>
              </a:lnSpc>
              <a:spcBef>
                <a:spcPts val="100"/>
              </a:spcBef>
            </a:pPr>
            <a:r>
              <a:rPr lang="ko-KR" altLang="en-US" sz="1000" spc="-5" dirty="0">
                <a:latin typeface="나눔스퀘어"/>
                <a:cs typeface="Times New Roman"/>
              </a:rPr>
              <a:t>     </a:t>
            </a:r>
            <a:r>
              <a:rPr lang="en-US" altLang="ko-KR" sz="1000" spc="-5" dirty="0">
                <a:latin typeface="나눔스퀘어"/>
                <a:cs typeface="Times New Roman"/>
              </a:rPr>
              <a:t>1. </a:t>
            </a:r>
            <a:r>
              <a:rPr lang="ko-KR" altLang="en-US" sz="1000" spc="-5" dirty="0">
                <a:latin typeface="나눔스퀘어"/>
                <a:cs typeface="Times New Roman"/>
              </a:rPr>
              <a:t>실링재 충진 작업은 교차부위 또는 코너부위에서 부터 시작하여 공극이 없이 작업을 하며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마무리는 교차부위 또는</a:t>
            </a:r>
            <a:endParaRPr lang="en-US" altLang="ko-KR" sz="1000" spc="-5" dirty="0">
              <a:latin typeface="나눔스퀘어"/>
              <a:cs typeface="Times New Roman"/>
            </a:endParaRPr>
          </a:p>
          <a:p>
            <a:pPr marL="12700" algn="just" latinLnBrk="0">
              <a:lnSpc>
                <a:spcPct val="12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       </a:t>
            </a:r>
            <a:r>
              <a:rPr lang="ko-KR" altLang="en-US" sz="1000" spc="-5" dirty="0">
                <a:latin typeface="나눔스퀘어"/>
                <a:cs typeface="Times New Roman"/>
              </a:rPr>
              <a:t> 코너부위를 피한 위치이어야 합니다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20000"/>
              </a:lnSpc>
              <a:spcBef>
                <a:spcPts val="100"/>
              </a:spcBef>
            </a:pPr>
            <a:r>
              <a:rPr lang="ko-KR" altLang="en-US" sz="1000" spc="-5" dirty="0">
                <a:latin typeface="나눔스퀘어"/>
                <a:cs typeface="Times New Roman"/>
              </a:rPr>
              <a:t>     </a:t>
            </a:r>
            <a:r>
              <a:rPr lang="en-US" altLang="ko-KR" sz="1000" spc="-5" dirty="0">
                <a:latin typeface="나눔스퀘어"/>
                <a:cs typeface="Times New Roman"/>
              </a:rPr>
              <a:t>2. </a:t>
            </a:r>
            <a:r>
              <a:rPr lang="ko-KR" altLang="en-US" sz="1000" spc="-5" dirty="0">
                <a:latin typeface="나눔스퀘어"/>
                <a:cs typeface="Times New Roman"/>
              </a:rPr>
              <a:t>실링재 노즐은 약 </a:t>
            </a:r>
            <a:r>
              <a:rPr lang="en-US" altLang="ko-KR" sz="1000" spc="-5" dirty="0">
                <a:latin typeface="나눔스퀘어"/>
                <a:cs typeface="Times New Roman"/>
              </a:rPr>
              <a:t>45℃ </a:t>
            </a:r>
            <a:r>
              <a:rPr lang="ko-KR" altLang="en-US" sz="1000" spc="-5" dirty="0">
                <a:latin typeface="나눔스퀘어"/>
                <a:cs typeface="Times New Roman"/>
              </a:rPr>
              <a:t>각도로 절단한후 작업 부위 밑부분까지 잘 밀면서 작업 합니다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20000"/>
              </a:lnSpc>
              <a:spcBef>
                <a:spcPts val="100"/>
              </a:spcBef>
            </a:pPr>
            <a:r>
              <a:rPr lang="ko-KR" altLang="en-US" sz="1000" spc="-5" dirty="0">
                <a:latin typeface="나눔스퀘어"/>
                <a:cs typeface="Times New Roman"/>
              </a:rPr>
              <a:t>     </a:t>
            </a:r>
            <a:r>
              <a:rPr lang="en-US" altLang="ko-KR" sz="1000" spc="-5" dirty="0">
                <a:latin typeface="나눔스퀘어"/>
                <a:cs typeface="Times New Roman"/>
              </a:rPr>
              <a:t>3. </a:t>
            </a:r>
            <a:r>
              <a:rPr lang="ko-KR" altLang="en-US" sz="1000" spc="-5" dirty="0">
                <a:latin typeface="나눔스퀘어"/>
                <a:cs typeface="Times New Roman"/>
              </a:rPr>
              <a:t>프라이머 도포 후 지정된 건조시간 경과 후 가능한 한 빨리 실란트를 충진 하여야 합니다</a:t>
            </a:r>
            <a:endParaRPr lang="en-US" altLang="ko-KR" sz="1000" spc="-5" dirty="0">
              <a:latin typeface="나눔스퀘어"/>
              <a:cs typeface="Times New Roman"/>
            </a:endParaRPr>
          </a:p>
        </p:txBody>
      </p:sp>
      <p:sp>
        <p:nvSpPr>
          <p:cNvPr id="8" name="object 4">
            <a:extLst>
              <a:ext uri="{FF2B5EF4-FFF2-40B4-BE49-F238E27FC236}">
                <a16:creationId xmlns:a16="http://schemas.microsoft.com/office/drawing/2014/main" id="{E4082CDF-B5A5-AB98-EFFB-9AF1D490C039}"/>
              </a:ext>
            </a:extLst>
          </p:cNvPr>
          <p:cNvSpPr txBox="1"/>
          <p:nvPr/>
        </p:nvSpPr>
        <p:spPr>
          <a:xfrm>
            <a:off x="266700" y="7102338"/>
            <a:ext cx="7223359" cy="66659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 latinLnBrk="0">
              <a:lnSpc>
                <a:spcPct val="150000"/>
              </a:lnSpc>
              <a:spcBef>
                <a:spcPts val="100"/>
              </a:spcBef>
            </a:pPr>
            <a:r>
              <a:rPr lang="ko-KR" altLang="en-US" sz="1200" b="1" spc="-5" dirty="0">
                <a:latin typeface="나눔스퀘어"/>
                <a:cs typeface="Times New Roman"/>
              </a:rPr>
              <a:t>실란트 눌러주기 작업</a:t>
            </a:r>
            <a:r>
              <a:rPr lang="en-US" altLang="ko-KR" sz="1200" b="1" spc="-5" dirty="0">
                <a:latin typeface="나눔스퀘어"/>
                <a:cs typeface="Times New Roman"/>
              </a:rPr>
              <a:t>(</a:t>
            </a:r>
            <a:r>
              <a:rPr lang="ko-KR" altLang="en-US" sz="1200" b="1" spc="-5" dirty="0">
                <a:latin typeface="나눔스퀘어"/>
                <a:cs typeface="Times New Roman"/>
              </a:rPr>
              <a:t>툴링 작업</a:t>
            </a:r>
            <a:r>
              <a:rPr lang="en-US" altLang="ko-KR" sz="1200" b="1" spc="-5" dirty="0">
                <a:latin typeface="나눔스퀘어"/>
                <a:cs typeface="Times New Roman"/>
              </a:rPr>
              <a:t>)</a:t>
            </a:r>
          </a:p>
          <a:p>
            <a:pPr marL="12700" algn="just" latinLnBrk="0">
              <a:lnSpc>
                <a:spcPct val="120000"/>
              </a:lnSpc>
              <a:spcBef>
                <a:spcPts val="100"/>
              </a:spcBef>
            </a:pPr>
            <a:r>
              <a:rPr lang="ko-KR" altLang="en-US" sz="1000" spc="-5" dirty="0">
                <a:latin typeface="나눔스퀘어"/>
                <a:cs typeface="Times New Roman"/>
              </a:rPr>
              <a:t>     </a:t>
            </a:r>
            <a:r>
              <a:rPr lang="en-US" altLang="ko-KR" sz="1000" spc="-5" dirty="0">
                <a:latin typeface="나눔스퀘어"/>
                <a:cs typeface="Times New Roman"/>
              </a:rPr>
              <a:t>1. </a:t>
            </a:r>
            <a:r>
              <a:rPr lang="ko-KR" altLang="en-US" sz="1000" spc="-5" dirty="0">
                <a:latin typeface="나눔스퀘어"/>
                <a:cs typeface="Times New Roman"/>
              </a:rPr>
              <a:t>코킹작업이 끝나면 즉시 실란트가 경화되기 전에 실시하십시오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20000"/>
              </a:lnSpc>
              <a:spcBef>
                <a:spcPts val="100"/>
              </a:spcBef>
            </a:pPr>
            <a:r>
              <a:rPr lang="ko-KR" altLang="en-US" sz="1000" spc="-5" dirty="0">
                <a:latin typeface="나눔스퀘어"/>
                <a:cs typeface="Times New Roman"/>
              </a:rPr>
              <a:t>     </a:t>
            </a:r>
            <a:r>
              <a:rPr lang="en-US" altLang="ko-KR" sz="1000" spc="-5" dirty="0">
                <a:latin typeface="나눔스퀘어"/>
                <a:cs typeface="Times New Roman"/>
              </a:rPr>
              <a:t>2. </a:t>
            </a:r>
            <a:r>
              <a:rPr lang="ko-KR" altLang="en-US" sz="1000" spc="-5" dirty="0">
                <a:latin typeface="나눔스퀘어"/>
                <a:cs typeface="Times New Roman"/>
              </a:rPr>
              <a:t>피착면과의 공극을 없애고 접착이 잘되게 하기 위하여 주걱</a:t>
            </a:r>
            <a:r>
              <a:rPr lang="en-US" altLang="ko-KR" sz="1000" spc="-5" dirty="0">
                <a:latin typeface="나눔스퀘어"/>
                <a:cs typeface="Times New Roman"/>
              </a:rPr>
              <a:t>(</a:t>
            </a:r>
            <a:r>
              <a:rPr lang="ko-KR" altLang="en-US" sz="1000" spc="-5" dirty="0">
                <a:latin typeface="나눔스퀘어"/>
                <a:cs typeface="Times New Roman"/>
              </a:rPr>
              <a:t>헤라</a:t>
            </a:r>
            <a:r>
              <a:rPr lang="en-US" altLang="ko-KR" sz="1000" spc="-5" dirty="0">
                <a:latin typeface="나눔스퀘어"/>
                <a:cs typeface="Times New Roman"/>
              </a:rPr>
              <a:t>)</a:t>
            </a:r>
            <a:r>
              <a:rPr lang="ko-KR" altLang="en-US" sz="1000" spc="-5" dirty="0">
                <a:latin typeface="나눔스퀘어"/>
                <a:cs typeface="Times New Roman"/>
              </a:rPr>
              <a:t>을 이용하여 실란트 눌러주기 작업을 합니다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69BFFE19-7856-B309-D803-473808B43681}"/>
              </a:ext>
            </a:extLst>
          </p:cNvPr>
          <p:cNvSpPr txBox="1"/>
          <p:nvPr/>
        </p:nvSpPr>
        <p:spPr>
          <a:xfrm>
            <a:off x="266700" y="7768931"/>
            <a:ext cx="7223359" cy="46910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 latinLnBrk="0">
              <a:lnSpc>
                <a:spcPct val="150000"/>
              </a:lnSpc>
              <a:spcBef>
                <a:spcPts val="100"/>
              </a:spcBef>
            </a:pPr>
            <a:r>
              <a:rPr lang="ko-KR" altLang="en-US" sz="1200" b="1" spc="-5" dirty="0">
                <a:latin typeface="나눔스퀘어"/>
                <a:cs typeface="Times New Roman"/>
              </a:rPr>
              <a:t>마스킹 테이프 제거</a:t>
            </a:r>
            <a:endParaRPr lang="en-US" altLang="ko-KR" sz="1200" b="1" spc="-5" dirty="0">
              <a:latin typeface="나눔스퀘어"/>
              <a:cs typeface="Times New Roman"/>
            </a:endParaRPr>
          </a:p>
          <a:p>
            <a:pPr marL="12700" algn="just" latinLnBrk="0">
              <a:lnSpc>
                <a:spcPct val="120000"/>
              </a:lnSpc>
              <a:spcBef>
                <a:spcPts val="100"/>
              </a:spcBef>
            </a:pPr>
            <a:r>
              <a:rPr lang="ko-KR" altLang="en-US" sz="1000" spc="-5" dirty="0">
                <a:latin typeface="나눔스퀘어"/>
                <a:cs typeface="Times New Roman"/>
              </a:rPr>
              <a:t>     </a:t>
            </a:r>
            <a:r>
              <a:rPr lang="en-US" altLang="ko-KR" sz="1000" spc="-5" dirty="0">
                <a:latin typeface="나눔스퀘어"/>
                <a:cs typeface="Times New Roman"/>
              </a:rPr>
              <a:t>1. </a:t>
            </a:r>
            <a:r>
              <a:rPr lang="ko-KR" altLang="en-US" sz="1000" spc="-5" dirty="0">
                <a:latin typeface="나눔스퀘어"/>
                <a:cs typeface="Times New Roman"/>
              </a:rPr>
              <a:t>마스킹 테이프는 실링재 표면경화 이전에 제거 하여 제거 주위가 균일하고 깨끗하게 하십시요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4E18DB60-1C15-EF8B-7CBC-03136FA86D65}"/>
              </a:ext>
            </a:extLst>
          </p:cNvPr>
          <p:cNvSpPr txBox="1"/>
          <p:nvPr/>
        </p:nvSpPr>
        <p:spPr>
          <a:xfrm>
            <a:off x="266700" y="8238034"/>
            <a:ext cx="7223359" cy="46910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 latinLnBrk="0">
              <a:lnSpc>
                <a:spcPct val="150000"/>
              </a:lnSpc>
              <a:spcBef>
                <a:spcPts val="100"/>
              </a:spcBef>
            </a:pPr>
            <a:r>
              <a:rPr lang="ko-KR" altLang="en-US" sz="1200" b="1" spc="-5" dirty="0">
                <a:latin typeface="나눔스퀘어"/>
                <a:cs typeface="Times New Roman"/>
              </a:rPr>
              <a:t>청소</a:t>
            </a:r>
            <a:endParaRPr lang="en-US" altLang="ko-KR" sz="1200" b="1" spc="-5" dirty="0">
              <a:latin typeface="나눔스퀘어"/>
              <a:cs typeface="Times New Roman"/>
            </a:endParaRPr>
          </a:p>
          <a:p>
            <a:pPr marL="12700" algn="just" latinLnBrk="0">
              <a:lnSpc>
                <a:spcPct val="120000"/>
              </a:lnSpc>
              <a:spcBef>
                <a:spcPts val="100"/>
              </a:spcBef>
            </a:pPr>
            <a:r>
              <a:rPr lang="ko-KR" altLang="en-US" sz="1000" spc="-5" dirty="0">
                <a:latin typeface="나눔스퀘어"/>
                <a:cs typeface="Times New Roman"/>
              </a:rPr>
              <a:t>     </a:t>
            </a:r>
            <a:r>
              <a:rPr lang="en-US" altLang="ko-KR" sz="1000" spc="-5" dirty="0">
                <a:latin typeface="나눔스퀘어"/>
                <a:cs typeface="Times New Roman"/>
              </a:rPr>
              <a:t>1. </a:t>
            </a:r>
            <a:r>
              <a:rPr lang="ko-KR" altLang="en-US" sz="1000" spc="-5" dirty="0">
                <a:latin typeface="나눔스퀘어"/>
                <a:cs typeface="Times New Roman"/>
              </a:rPr>
              <a:t>작업 완료 후 주변부위를 청소할 시 피착재 및 실란트에 영향이 미치지 않도록 주의하십시오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21CA34AC-B073-21D0-BC54-061E8A737263}"/>
              </a:ext>
            </a:extLst>
          </p:cNvPr>
          <p:cNvSpPr txBox="1"/>
          <p:nvPr/>
        </p:nvSpPr>
        <p:spPr>
          <a:xfrm>
            <a:off x="266700" y="8711928"/>
            <a:ext cx="7223359" cy="66659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 latinLnBrk="0">
              <a:lnSpc>
                <a:spcPct val="150000"/>
              </a:lnSpc>
              <a:spcBef>
                <a:spcPts val="100"/>
              </a:spcBef>
            </a:pPr>
            <a:r>
              <a:rPr lang="ko-KR" altLang="en-US" sz="1200" b="1" spc="-5" dirty="0">
                <a:latin typeface="나눔스퀘어"/>
                <a:cs typeface="Times New Roman"/>
              </a:rPr>
              <a:t>양생</a:t>
            </a:r>
            <a:endParaRPr lang="en-US" altLang="ko-KR" sz="1200" b="1" spc="-5" dirty="0">
              <a:latin typeface="나눔스퀘어"/>
              <a:cs typeface="Times New Roman"/>
            </a:endParaRPr>
          </a:p>
          <a:p>
            <a:pPr marL="12700" algn="just" latinLnBrk="0">
              <a:lnSpc>
                <a:spcPct val="120000"/>
              </a:lnSpc>
              <a:spcBef>
                <a:spcPts val="100"/>
              </a:spcBef>
            </a:pPr>
            <a:r>
              <a:rPr lang="ko-KR" altLang="en-US" sz="1000" spc="-5" dirty="0">
                <a:latin typeface="나눔스퀘어"/>
                <a:cs typeface="Times New Roman"/>
              </a:rPr>
              <a:t>     </a:t>
            </a:r>
            <a:r>
              <a:rPr lang="en-US" altLang="ko-KR" sz="1000" spc="-5" dirty="0">
                <a:latin typeface="나눔스퀘어"/>
                <a:cs typeface="Times New Roman"/>
              </a:rPr>
              <a:t>1. </a:t>
            </a:r>
            <a:r>
              <a:rPr lang="ko-KR" altLang="en-US" sz="1000" spc="-5" dirty="0">
                <a:latin typeface="나눔스퀘어"/>
                <a:cs typeface="Times New Roman"/>
              </a:rPr>
              <a:t>경화 중 먼지나 기타 오염으로부터 보호하여야 하며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완전 경화하기 전까지는 접촉을 금하고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양생 전 이동에 </a:t>
            </a:r>
            <a:endParaRPr lang="en-US" altLang="ko-KR" sz="1000" spc="-5" dirty="0">
              <a:latin typeface="나눔스퀘어"/>
              <a:cs typeface="Times New Roman"/>
            </a:endParaRPr>
          </a:p>
          <a:p>
            <a:pPr marL="12700" algn="just" latinLnBrk="0">
              <a:lnSpc>
                <a:spcPct val="12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         </a:t>
            </a:r>
            <a:r>
              <a:rPr lang="ko-KR" altLang="en-US" sz="1000" spc="-5" dirty="0">
                <a:latin typeface="나눔스퀘어"/>
                <a:cs typeface="Times New Roman"/>
              </a:rPr>
              <a:t>의한 흔들림이나 물리적인 충 격이 가해지지 않도록 유의하여 주십시오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</p:txBody>
      </p:sp>
      <p:sp>
        <p:nvSpPr>
          <p:cNvPr id="12" name="object 5">
            <a:extLst>
              <a:ext uri="{FF2B5EF4-FFF2-40B4-BE49-F238E27FC236}">
                <a16:creationId xmlns:a16="http://schemas.microsoft.com/office/drawing/2014/main" id="{9924755E-6E6E-9350-3296-951B66F57805}"/>
              </a:ext>
            </a:extLst>
          </p:cNvPr>
          <p:cNvSpPr txBox="1"/>
          <p:nvPr/>
        </p:nvSpPr>
        <p:spPr>
          <a:xfrm>
            <a:off x="-466170" y="110080"/>
            <a:ext cx="4003018" cy="7643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ko-KR" altLang="en-US" sz="3200" b="1" dirty="0" err="1">
                <a:latin typeface="나눔스퀘어"/>
                <a:cs typeface="Times New Roman"/>
              </a:rPr>
              <a:t>매직씰</a:t>
            </a:r>
            <a:r>
              <a:rPr lang="ko-KR" altLang="en-US" sz="3200" b="1" dirty="0">
                <a:latin typeface="나눔스퀘어"/>
                <a:cs typeface="Times New Roman"/>
              </a:rPr>
              <a:t> </a:t>
            </a:r>
            <a:r>
              <a:rPr lang="en-US" altLang="ko-KR" sz="3200" b="1" dirty="0">
                <a:latin typeface="나눔스퀘어"/>
                <a:cs typeface="Times New Roman"/>
              </a:rPr>
              <a:t>INDOOR</a:t>
            </a: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ko-KR" altLang="en-US" sz="1600" b="1" dirty="0">
                <a:latin typeface="나눔스퀘어"/>
                <a:cs typeface="Times New Roman"/>
              </a:rPr>
              <a:t>건축용 실리콘 </a:t>
            </a:r>
            <a:r>
              <a:rPr lang="ko-KR" altLang="en-US" sz="1600" b="1" dirty="0" err="1">
                <a:latin typeface="나눔스퀘어"/>
                <a:cs typeface="Times New Roman"/>
              </a:rPr>
              <a:t>실란트</a:t>
            </a:r>
            <a:endParaRPr sz="1600" b="1" dirty="0">
              <a:latin typeface="나눔스퀘어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959100" y="607568"/>
            <a:ext cx="250952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Times New Roman"/>
                <a:cs typeface="Times New Roman"/>
              </a:rPr>
              <a:t>TYPICAL PROPERTIES (continued)</a:t>
            </a:r>
            <a:endParaRPr sz="1200" dirty="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>
            <a:spLocks noGrp="1"/>
          </p:cNvSpPr>
          <p:nvPr>
            <p:ph type="sldNum" sz="quarter" idx="7"/>
          </p:nvPr>
        </p:nvSpPr>
        <p:spPr>
          <a:xfrm>
            <a:off x="434741" y="9467848"/>
            <a:ext cx="2372365" cy="117340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3187065">
              <a:lnSpc>
                <a:spcPts val="935"/>
              </a:lnSpc>
            </a:pPr>
            <a:fld id="{81D60167-4931-47E6-BA6A-407CBD079E47}" type="slidenum">
              <a:rPr smtClean="0"/>
              <a:t>3</a:t>
            </a:fld>
            <a:endParaRPr dirty="0"/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4EE9E4C8-A2EE-49D6-93A3-F800CCEECA84}"/>
              </a:ext>
            </a:extLst>
          </p:cNvPr>
          <p:cNvSpPr/>
          <p:nvPr/>
        </p:nvSpPr>
        <p:spPr>
          <a:xfrm>
            <a:off x="0" y="0"/>
            <a:ext cx="7543800" cy="936625"/>
          </a:xfrm>
          <a:prstGeom prst="rect">
            <a:avLst/>
          </a:prstGeom>
          <a:ln/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5" name="평행 사변형 34">
            <a:extLst>
              <a:ext uri="{FF2B5EF4-FFF2-40B4-BE49-F238E27FC236}">
                <a16:creationId xmlns:a16="http://schemas.microsoft.com/office/drawing/2014/main" id="{4DA9D47A-C8CC-4940-8880-CA4D640DCA87}"/>
              </a:ext>
            </a:extLst>
          </p:cNvPr>
          <p:cNvSpPr/>
          <p:nvPr/>
        </p:nvSpPr>
        <p:spPr>
          <a:xfrm rot="10800000">
            <a:off x="4380229" y="566839"/>
            <a:ext cx="752616" cy="615107"/>
          </a:xfrm>
          <a:prstGeom prst="parallelogram">
            <a:avLst>
              <a:gd name="adj" fmla="val 71375"/>
            </a:avLst>
          </a:prstGeom>
          <a:gradFill>
            <a:gsLst>
              <a:gs pos="0">
                <a:srgbClr val="B28072">
                  <a:alpha val="51000"/>
                </a:srgbClr>
              </a:gs>
              <a:gs pos="49000">
                <a:schemeClr val="bg1">
                  <a:alpha val="18000"/>
                </a:schemeClr>
              </a:gs>
              <a:gs pos="100000">
                <a:schemeClr val="bg1">
                  <a:alpha val="0"/>
                  <a:lumMod val="27000"/>
                  <a:lumOff val="73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8" name="평행 사변형 37">
            <a:extLst>
              <a:ext uri="{FF2B5EF4-FFF2-40B4-BE49-F238E27FC236}">
                <a16:creationId xmlns:a16="http://schemas.microsoft.com/office/drawing/2014/main" id="{9CAABB08-ED7F-4DA7-971B-25D25BAEAF9E}"/>
              </a:ext>
            </a:extLst>
          </p:cNvPr>
          <p:cNvSpPr/>
          <p:nvPr/>
        </p:nvSpPr>
        <p:spPr>
          <a:xfrm>
            <a:off x="5092573" y="-25211"/>
            <a:ext cx="1219428" cy="632780"/>
          </a:xfrm>
          <a:prstGeom prst="parallelogram">
            <a:avLst>
              <a:gd name="adj" fmla="val 71375"/>
            </a:avLst>
          </a:prstGeom>
          <a:gradFill>
            <a:gsLst>
              <a:gs pos="0">
                <a:schemeClr val="accent5">
                  <a:lumMod val="40000"/>
                  <a:lumOff val="60000"/>
                  <a:alpha val="59000"/>
                </a:schemeClr>
              </a:gs>
              <a:gs pos="49000">
                <a:schemeClr val="bg1">
                  <a:alpha val="18000"/>
                </a:schemeClr>
              </a:gs>
              <a:gs pos="100000">
                <a:schemeClr val="bg1">
                  <a:alpha val="0"/>
                  <a:lumMod val="27000"/>
                  <a:lumOff val="73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object 4">
            <a:extLst>
              <a:ext uri="{FF2B5EF4-FFF2-40B4-BE49-F238E27FC236}">
                <a16:creationId xmlns:a16="http://schemas.microsoft.com/office/drawing/2014/main" id="{142C9251-9D7E-404E-A656-5CEDAC38561C}"/>
              </a:ext>
            </a:extLst>
          </p:cNvPr>
          <p:cNvSpPr txBox="1"/>
          <p:nvPr/>
        </p:nvSpPr>
        <p:spPr>
          <a:xfrm>
            <a:off x="282341" y="1547178"/>
            <a:ext cx="7223359" cy="74287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1)   </a:t>
            </a:r>
            <a:r>
              <a:rPr lang="ko-KR" altLang="en-US" sz="1000" spc="-5" dirty="0">
                <a:latin typeface="나눔스퀘어"/>
                <a:cs typeface="Times New Roman"/>
              </a:rPr>
              <a:t>어린이의 손이 닿지 않는 곳에 보관하시고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내용물은 두통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현기증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피부염 건강에 해를 일으킬 수 있으니</a:t>
            </a:r>
            <a:endParaRPr lang="en-US" altLang="ko-KR" sz="1000" spc="-5" dirty="0">
              <a:latin typeface="나눔스퀘어"/>
              <a:cs typeface="Times New Roman"/>
            </a:endParaRP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ko-KR" altLang="en-US" sz="1000" spc="-5" dirty="0">
                <a:latin typeface="나눔스퀘어"/>
                <a:cs typeface="Times New Roman"/>
              </a:rPr>
              <a:t>     절대 섭취하거나 증기 흡입 또는 피부에 접촉되지 않도록 주의 하십시오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2)   </a:t>
            </a:r>
            <a:r>
              <a:rPr lang="ko-KR" altLang="en-US" sz="1000" spc="-5" dirty="0">
                <a:latin typeface="나눔스퀘어"/>
                <a:cs typeface="Times New Roman"/>
              </a:rPr>
              <a:t>고온 또는 화기 근처에서 보관하거나 작업을 하지 마십시오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3)   </a:t>
            </a:r>
            <a:r>
              <a:rPr lang="ko-KR" altLang="en-US" sz="1000" spc="-5" dirty="0">
                <a:latin typeface="나눔스퀘어"/>
                <a:cs typeface="Times New Roman"/>
              </a:rPr>
              <a:t>밀폐된 장소에서의 작업 및 건조 중에는 반드시 충분한 환기를 시켜주십시오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4)   </a:t>
            </a:r>
            <a:r>
              <a:rPr lang="ko-KR" altLang="en-US" sz="1000" spc="-5" dirty="0">
                <a:latin typeface="나눔스퀘어"/>
                <a:cs typeface="Times New Roman"/>
              </a:rPr>
              <a:t>용도 이외의 사용시 제품의 하자가 발생할 수 있습니다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5)   </a:t>
            </a:r>
            <a:r>
              <a:rPr lang="ko-KR" altLang="en-US" sz="1000" spc="-5" dirty="0">
                <a:latin typeface="나눔스퀘어"/>
                <a:cs typeface="Times New Roman"/>
              </a:rPr>
              <a:t>용기에 충격을 가하지 않도록 주의 하십시오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6)   </a:t>
            </a:r>
            <a:r>
              <a:rPr lang="ko-KR" altLang="en-US" sz="1000" spc="-5" dirty="0">
                <a:latin typeface="나눔스퀘어"/>
                <a:cs typeface="Times New Roman"/>
              </a:rPr>
              <a:t>운송 및 보관 시 내용물이 변질되지 않도록 직사광선을 피하고 습기가 적은 건냉암소 </a:t>
            </a:r>
            <a:r>
              <a:rPr lang="en-US" altLang="ko-KR" sz="1000" spc="-5" dirty="0">
                <a:latin typeface="나눔스퀘어"/>
                <a:cs typeface="Times New Roman"/>
              </a:rPr>
              <a:t>(5~25℃)</a:t>
            </a:r>
            <a:r>
              <a:rPr lang="ko-KR" altLang="en-US" sz="1000" spc="-5" dirty="0">
                <a:latin typeface="나눔스퀘어"/>
                <a:cs typeface="Times New Roman"/>
              </a:rPr>
              <a:t>에 보관하여 </a:t>
            </a:r>
            <a:endParaRPr lang="en-US" altLang="ko-KR" sz="1000" spc="-5" dirty="0">
              <a:latin typeface="나눔스퀘어"/>
              <a:cs typeface="Times New Roman"/>
            </a:endParaRP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     </a:t>
            </a:r>
            <a:r>
              <a:rPr lang="ko-KR" altLang="en-US" sz="1000" spc="-5" dirty="0">
                <a:latin typeface="나눔스퀘어"/>
                <a:cs typeface="Times New Roman"/>
              </a:rPr>
              <a:t>주십시오</a:t>
            </a:r>
            <a:r>
              <a:rPr lang="en-US" altLang="ko-KR" sz="1000" spc="-5" dirty="0">
                <a:latin typeface="나눔스퀘어"/>
                <a:cs typeface="Times New Roman"/>
              </a:rPr>
              <a:t>. </a:t>
            </a:r>
            <a:r>
              <a:rPr lang="ko-KR" altLang="en-US" sz="1000" spc="-5" dirty="0">
                <a:latin typeface="나눔스퀘어"/>
                <a:cs typeface="Times New Roman"/>
              </a:rPr>
              <a:t>용기는 반드시 밀폐된 상태로 보관하시고 사용 후 잔량도 같은 방법으로 보관하십시오</a:t>
            </a:r>
            <a:r>
              <a:rPr lang="en-US" altLang="ko-KR" sz="1000" spc="-5" dirty="0">
                <a:latin typeface="나눔스퀘어"/>
                <a:cs typeface="Times New Roman"/>
              </a:rPr>
              <a:t>. 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     (</a:t>
            </a:r>
            <a:r>
              <a:rPr lang="ko-KR" altLang="en-US" sz="1000" spc="-5" dirty="0">
                <a:latin typeface="나눔스퀘어"/>
                <a:cs typeface="Times New Roman"/>
              </a:rPr>
              <a:t>수분 혼입 시 경화 되어 사용 불가함</a:t>
            </a:r>
            <a:r>
              <a:rPr lang="en-US" altLang="ko-KR" sz="1000" spc="-5" dirty="0">
                <a:latin typeface="나눔스퀘어"/>
                <a:cs typeface="Times New Roman"/>
              </a:rPr>
              <a:t>)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7)   </a:t>
            </a:r>
            <a:r>
              <a:rPr lang="ko-KR" altLang="en-US" sz="1000" spc="-5" dirty="0">
                <a:latin typeface="나눔스퀘어"/>
                <a:cs typeface="Times New Roman"/>
              </a:rPr>
              <a:t>비 오는 날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습도가 높은 날</a:t>
            </a:r>
            <a:r>
              <a:rPr lang="en-US" altLang="ko-KR" sz="1000" spc="-5" dirty="0">
                <a:latin typeface="나눔스퀘어"/>
                <a:cs typeface="Times New Roman"/>
              </a:rPr>
              <a:t>(</a:t>
            </a:r>
            <a:r>
              <a:rPr lang="ko-KR" altLang="en-US" sz="1000" spc="-5" dirty="0">
                <a:latin typeface="나눔스퀘어"/>
                <a:cs typeface="Times New Roman"/>
              </a:rPr>
              <a:t>약 </a:t>
            </a:r>
            <a:r>
              <a:rPr lang="en-US" altLang="ko-KR" sz="1000" spc="-5" dirty="0">
                <a:latin typeface="나눔스퀘어"/>
                <a:cs typeface="Times New Roman"/>
              </a:rPr>
              <a:t>85 % </a:t>
            </a:r>
            <a:r>
              <a:rPr lang="ko-KR" altLang="en-US" sz="1000" spc="-5" dirty="0">
                <a:latin typeface="나눔스퀘어"/>
                <a:cs typeface="Times New Roman"/>
              </a:rPr>
              <a:t>이상</a:t>
            </a:r>
            <a:r>
              <a:rPr lang="en-US" altLang="ko-KR" sz="1000" spc="-5" dirty="0">
                <a:latin typeface="나눔스퀘어"/>
                <a:cs typeface="Times New Roman"/>
              </a:rPr>
              <a:t>), </a:t>
            </a:r>
            <a:r>
              <a:rPr lang="ko-KR" altLang="en-US" sz="1000" spc="-5" dirty="0">
                <a:latin typeface="나눔스퀘어"/>
                <a:cs typeface="Times New Roman"/>
              </a:rPr>
              <a:t>기온이 낮은 날</a:t>
            </a:r>
            <a:r>
              <a:rPr lang="en-US" altLang="ko-KR" sz="1000" spc="-5" dirty="0">
                <a:latin typeface="나눔스퀘어"/>
                <a:cs typeface="Times New Roman"/>
              </a:rPr>
              <a:t>(5 ℃</a:t>
            </a:r>
            <a:r>
              <a:rPr lang="ko-KR" altLang="en-US" sz="1000" spc="-5" dirty="0">
                <a:latin typeface="나눔스퀘어"/>
                <a:cs typeface="Times New Roman"/>
              </a:rPr>
              <a:t>이하</a:t>
            </a:r>
            <a:r>
              <a:rPr lang="en-US" altLang="ko-KR" sz="1000" spc="-5" dirty="0">
                <a:latin typeface="나눔스퀘어"/>
                <a:cs typeface="Times New Roman"/>
              </a:rPr>
              <a:t>)</a:t>
            </a:r>
            <a:r>
              <a:rPr lang="ko-KR" altLang="en-US" sz="1000" spc="-5" dirty="0">
                <a:latin typeface="나눔스퀘어"/>
                <a:cs typeface="Times New Roman"/>
              </a:rPr>
              <a:t>에는 정상적인 물성을 발휘하지 못하므로 </a:t>
            </a:r>
            <a:endParaRPr lang="en-US" altLang="ko-KR" sz="1000" spc="-5" dirty="0">
              <a:latin typeface="나눔스퀘어"/>
              <a:cs typeface="Times New Roman"/>
            </a:endParaRP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     </a:t>
            </a:r>
            <a:r>
              <a:rPr lang="ko-KR" altLang="en-US" sz="1000" spc="-5" dirty="0">
                <a:latin typeface="나눔스퀘어"/>
                <a:cs typeface="Times New Roman"/>
              </a:rPr>
              <a:t>작업을 피하십시오</a:t>
            </a:r>
            <a:r>
              <a:rPr lang="en-US" altLang="ko-KR" sz="1000" spc="-5" dirty="0">
                <a:latin typeface="나눔스퀘어"/>
                <a:cs typeface="Times New Roman"/>
              </a:rPr>
              <a:t>. 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     (</a:t>
            </a:r>
            <a:r>
              <a:rPr lang="ko-KR" altLang="en-US" sz="1000" spc="-5" dirty="0">
                <a:latin typeface="나눔스퀘어"/>
                <a:cs typeface="Times New Roman"/>
              </a:rPr>
              <a:t>도막의 균열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접착불량 등이 발생 할 수 있으므로 당사 기술부로 작업과 관련하여 문의 하여 주십시오</a:t>
            </a:r>
            <a:r>
              <a:rPr lang="en-US" altLang="ko-KR" sz="1000" spc="-5" dirty="0">
                <a:latin typeface="나눔스퀘어"/>
                <a:cs typeface="Times New Roman"/>
              </a:rPr>
              <a:t>.)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8)   </a:t>
            </a:r>
            <a:r>
              <a:rPr lang="ko-KR" altLang="en-US" sz="1000" spc="-5" dirty="0">
                <a:latin typeface="나눔스퀘어"/>
                <a:cs typeface="Times New Roman"/>
              </a:rPr>
              <a:t>실란트 제품표면에 주변 오염 또는 환경 영향</a:t>
            </a:r>
            <a:r>
              <a:rPr lang="en-US" altLang="ko-KR" sz="1000" spc="-5" dirty="0">
                <a:latin typeface="나눔스퀘어"/>
                <a:cs typeface="Times New Roman"/>
              </a:rPr>
              <a:t>(</a:t>
            </a:r>
            <a:r>
              <a:rPr lang="ko-KR" altLang="en-US" sz="1000" spc="-5" dirty="0">
                <a:latin typeface="나눔스퀘어"/>
                <a:cs typeface="Times New Roman"/>
              </a:rPr>
              <a:t>자외선에 장시간 노출 등</a:t>
            </a:r>
            <a:r>
              <a:rPr lang="en-US" altLang="ko-KR" sz="1000" spc="-5" dirty="0">
                <a:latin typeface="나눔스퀘어"/>
                <a:cs typeface="Times New Roman"/>
              </a:rPr>
              <a:t>)</a:t>
            </a:r>
            <a:r>
              <a:rPr lang="ko-KR" altLang="en-US" sz="1000" spc="-5" dirty="0">
                <a:latin typeface="나눔스퀘어"/>
                <a:cs typeface="Times New Roman"/>
              </a:rPr>
              <a:t>에 의해 황변이 발생할 수 있습니다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9)   </a:t>
            </a:r>
            <a:r>
              <a:rPr lang="ko-KR" altLang="en-US" sz="1000" spc="-5" dirty="0">
                <a:latin typeface="나눔스퀘어"/>
                <a:cs typeface="Times New Roman"/>
              </a:rPr>
              <a:t>피착재의 온도가 </a:t>
            </a:r>
            <a:r>
              <a:rPr lang="en-US" altLang="ko-KR" sz="1000" spc="-5" dirty="0">
                <a:latin typeface="나눔스퀘어"/>
                <a:cs typeface="Times New Roman"/>
              </a:rPr>
              <a:t>5 ℃ </a:t>
            </a:r>
            <a:r>
              <a:rPr lang="ko-KR" altLang="en-US" sz="1000" spc="-5" dirty="0">
                <a:latin typeface="나눔스퀘어"/>
                <a:cs typeface="Times New Roman"/>
              </a:rPr>
              <a:t>이하 이거나 </a:t>
            </a:r>
            <a:r>
              <a:rPr lang="en-US" altLang="ko-KR" sz="1000" spc="-5" dirty="0">
                <a:latin typeface="나눔스퀘어"/>
                <a:cs typeface="Times New Roman"/>
              </a:rPr>
              <a:t>50 ℃ </a:t>
            </a:r>
            <a:r>
              <a:rPr lang="ko-KR" altLang="en-US" sz="1000" spc="-5" dirty="0">
                <a:latin typeface="나눔스퀘어"/>
                <a:cs typeface="Times New Roman"/>
              </a:rPr>
              <a:t>이상의 온도에서는 사용하지 마십시오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10) </a:t>
            </a:r>
            <a:r>
              <a:rPr lang="ko-KR" altLang="en-US" sz="1000" spc="-5" dirty="0">
                <a:latin typeface="나눔스퀘어"/>
                <a:cs typeface="Times New Roman"/>
              </a:rPr>
              <a:t>본 제품의 경화속도는 제품의 도포량 및 시공 환경 조건에 따라 달라질 수 있습니다</a:t>
            </a:r>
            <a:r>
              <a:rPr lang="en-US" altLang="ko-KR" sz="1000" spc="-5" dirty="0">
                <a:latin typeface="나눔스퀘어"/>
                <a:cs typeface="Times New Roman"/>
              </a:rPr>
              <a:t>. 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     </a:t>
            </a:r>
            <a:r>
              <a:rPr lang="ko-KR" altLang="en-US" sz="1000" spc="-5" dirty="0">
                <a:latin typeface="나눔스퀘어"/>
                <a:cs typeface="Times New Roman"/>
              </a:rPr>
              <a:t>예</a:t>
            </a:r>
            <a:r>
              <a:rPr lang="en-US" altLang="ko-KR" sz="1000" spc="-5" dirty="0">
                <a:latin typeface="나눔스퀘어"/>
                <a:cs typeface="Times New Roman"/>
              </a:rPr>
              <a:t>) </a:t>
            </a:r>
            <a:r>
              <a:rPr lang="ko-KR" altLang="en-US" sz="1000" spc="-5" dirty="0">
                <a:latin typeface="나눔스퀘어"/>
                <a:cs typeface="Times New Roman"/>
              </a:rPr>
              <a:t>실란트 계절별 양생 기간 </a:t>
            </a:r>
            <a:r>
              <a:rPr lang="en-US" altLang="ko-KR" sz="1000" spc="-5" dirty="0">
                <a:latin typeface="나눔스퀘어"/>
                <a:cs typeface="Times New Roman"/>
              </a:rPr>
              <a:t>(</a:t>
            </a:r>
            <a:r>
              <a:rPr lang="ko-KR" altLang="en-US" sz="1000" spc="-5" dirty="0">
                <a:latin typeface="나눔스퀘어"/>
                <a:cs typeface="Times New Roman"/>
              </a:rPr>
              <a:t>두께 </a:t>
            </a:r>
            <a:r>
              <a:rPr lang="en-US" altLang="ko-KR" sz="1000" spc="-5" dirty="0">
                <a:latin typeface="나눔스퀘어"/>
                <a:cs typeface="Times New Roman"/>
              </a:rPr>
              <a:t>6 mm </a:t>
            </a:r>
            <a:r>
              <a:rPr lang="ko-KR" altLang="en-US" sz="1000" spc="-5" dirty="0">
                <a:latin typeface="나눔스퀘어"/>
                <a:cs typeface="Times New Roman"/>
              </a:rPr>
              <a:t>기준</a:t>
            </a:r>
            <a:r>
              <a:rPr lang="en-US" altLang="ko-KR" sz="1000" spc="-5" dirty="0">
                <a:latin typeface="나눔스퀘어"/>
                <a:cs typeface="Times New Roman"/>
              </a:rPr>
              <a:t>)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11) </a:t>
            </a:r>
            <a:r>
              <a:rPr lang="ko-KR" altLang="en-US" sz="1000" spc="-5" dirty="0">
                <a:latin typeface="나눔스퀘어"/>
                <a:cs typeface="Times New Roman"/>
              </a:rPr>
              <a:t>피착재 접촉 면적 기준으로 실란트 충진 두께 </a:t>
            </a:r>
            <a:r>
              <a:rPr lang="en-US" altLang="ko-KR" sz="1000" spc="-5" dirty="0">
                <a:latin typeface="나눔스퀘어"/>
                <a:cs typeface="Times New Roman"/>
              </a:rPr>
              <a:t>6mm </a:t>
            </a:r>
            <a:r>
              <a:rPr lang="ko-KR" altLang="en-US" sz="1000" spc="-5" dirty="0">
                <a:latin typeface="나눔스퀘어"/>
                <a:cs typeface="Times New Roman"/>
              </a:rPr>
              <a:t>이상으로 충진이 필요합니다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12) </a:t>
            </a:r>
            <a:r>
              <a:rPr lang="ko-KR" altLang="en-US" sz="1000" spc="-5" dirty="0">
                <a:latin typeface="나눔스퀘어"/>
                <a:cs typeface="Times New Roman"/>
              </a:rPr>
              <a:t>피착면이 오염되어 있을 경우 부착력이 저하될 수 있으므로 적절한 부착력 발현을 위해 피착면을 세척용제 </a:t>
            </a:r>
            <a:endParaRPr lang="en-US" altLang="ko-KR" sz="1000" spc="-5" dirty="0">
              <a:latin typeface="나눔스퀘어"/>
              <a:cs typeface="Times New Roman"/>
            </a:endParaRP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     (IPA </a:t>
            </a:r>
            <a:r>
              <a:rPr lang="ko-KR" altLang="en-US" sz="1000" spc="-5" dirty="0">
                <a:latin typeface="나눔스퀘어"/>
                <a:cs typeface="Times New Roman"/>
              </a:rPr>
              <a:t>등</a:t>
            </a:r>
            <a:r>
              <a:rPr lang="en-US" altLang="ko-KR" sz="1000" spc="-5" dirty="0">
                <a:latin typeface="나눔스퀘어"/>
                <a:cs typeface="Times New Roman"/>
              </a:rPr>
              <a:t>)</a:t>
            </a:r>
            <a:r>
              <a:rPr lang="ko-KR" altLang="en-US" sz="1000" spc="-5" dirty="0">
                <a:latin typeface="나눔스퀘어"/>
                <a:cs typeface="Times New Roman"/>
              </a:rPr>
              <a:t>로 닦은 후 사용하십시오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13) </a:t>
            </a:r>
            <a:r>
              <a:rPr lang="ko-KR" altLang="en-US" sz="1000" spc="-5" dirty="0">
                <a:latin typeface="나눔스퀘어"/>
                <a:cs typeface="Times New Roman"/>
              </a:rPr>
              <a:t>취급 시 장갑과 보호안경을 착용하십시오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14) </a:t>
            </a:r>
            <a:r>
              <a:rPr lang="ko-KR" altLang="en-US" sz="1000" spc="-5" dirty="0">
                <a:latin typeface="나눔스퀘어"/>
                <a:cs typeface="Times New Roman"/>
              </a:rPr>
              <a:t>지정 건조시간은 </a:t>
            </a:r>
            <a:r>
              <a:rPr lang="ko-KR" altLang="en-US" sz="1000" spc="-5" dirty="0" err="1">
                <a:latin typeface="나눔스퀘어"/>
                <a:cs typeface="Times New Roman"/>
              </a:rPr>
              <a:t>매직씰</a:t>
            </a:r>
            <a:r>
              <a:rPr lang="ko-KR" altLang="en-US" sz="1000" spc="-5" dirty="0">
                <a:latin typeface="나눔스퀘어"/>
                <a:cs typeface="Times New Roman"/>
              </a:rPr>
              <a:t> </a:t>
            </a:r>
            <a:r>
              <a:rPr lang="en-US" altLang="ko-KR" sz="1000" spc="-5" dirty="0">
                <a:latin typeface="나눔스퀘어"/>
                <a:cs typeface="Times New Roman"/>
              </a:rPr>
              <a:t>INDOOR</a:t>
            </a:r>
            <a:r>
              <a:rPr lang="ko-KR" altLang="en-US" sz="1000" spc="-5" dirty="0">
                <a:latin typeface="나눔스퀘어"/>
                <a:cs typeface="Times New Roman"/>
              </a:rPr>
              <a:t>성능에 결정적인 영향을 미치므로 반드시 지켜주십시오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15) </a:t>
            </a:r>
            <a:r>
              <a:rPr lang="ko-KR" altLang="en-US" sz="1000" spc="-5" dirty="0">
                <a:latin typeface="나눔스퀘어"/>
                <a:cs typeface="Times New Roman"/>
              </a:rPr>
              <a:t>본 제품을 타제품</a:t>
            </a:r>
            <a:r>
              <a:rPr lang="en-US" altLang="ko-KR" sz="1000" spc="-5" dirty="0">
                <a:latin typeface="나눔스퀘어"/>
                <a:cs typeface="Times New Roman"/>
              </a:rPr>
              <a:t>(</a:t>
            </a:r>
            <a:r>
              <a:rPr lang="ko-KR" altLang="en-US" sz="1000" spc="-5" dirty="0">
                <a:latin typeface="나눔스퀘어"/>
                <a:cs typeface="Times New Roman"/>
              </a:rPr>
              <a:t>용제 류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희석제 등</a:t>
            </a:r>
            <a:r>
              <a:rPr lang="en-US" altLang="ko-KR" sz="1000" spc="-5" dirty="0">
                <a:latin typeface="나눔스퀘어"/>
                <a:cs typeface="Times New Roman"/>
              </a:rPr>
              <a:t>)</a:t>
            </a:r>
            <a:r>
              <a:rPr lang="ko-KR" altLang="en-US" sz="1000" spc="-5" dirty="0">
                <a:latin typeface="나눔스퀘어"/>
                <a:cs typeface="Times New Roman"/>
              </a:rPr>
              <a:t>과 혼합하여 사용하지 마십시오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16) </a:t>
            </a:r>
            <a:r>
              <a:rPr lang="ko-KR" altLang="en-US" sz="1000" spc="-5" dirty="0">
                <a:latin typeface="나눔스퀘어"/>
                <a:cs typeface="Times New Roman"/>
              </a:rPr>
              <a:t>배면이 밀폐되지 않은 구조에서는 조인트 움직임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외부 공기유입 등으로 실란트 표면 </a:t>
            </a:r>
            <a:r>
              <a:rPr lang="ko-KR" altLang="en-US" sz="1000" spc="-5" dirty="0" err="1">
                <a:latin typeface="나눔스퀘어"/>
                <a:cs typeface="Times New Roman"/>
              </a:rPr>
              <a:t>부풀음</a:t>
            </a:r>
            <a:r>
              <a:rPr lang="ko-KR" altLang="en-US" sz="1000" spc="-5" dirty="0">
                <a:latin typeface="나눔스퀘어"/>
                <a:cs typeface="Times New Roman"/>
              </a:rPr>
              <a:t> 및 기포가 발생될 수 </a:t>
            </a:r>
            <a:endParaRPr lang="en-US" altLang="ko-KR" sz="1000" spc="-5" dirty="0">
              <a:latin typeface="나눔스퀘어"/>
              <a:cs typeface="Times New Roman"/>
            </a:endParaRP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     </a:t>
            </a:r>
            <a:r>
              <a:rPr lang="ko-KR" altLang="en-US" sz="1000" spc="-5" dirty="0">
                <a:latin typeface="나눔스퀘어"/>
                <a:cs typeface="Times New Roman"/>
              </a:rPr>
              <a:t>있으므로 반드시 밀폐 구조에서 사용하십시오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17) </a:t>
            </a:r>
            <a:r>
              <a:rPr lang="ko-KR" altLang="en-US" sz="1000" spc="-5" dirty="0" err="1">
                <a:latin typeface="나눔스퀘어"/>
                <a:cs typeface="Times New Roman"/>
              </a:rPr>
              <a:t>매직씰</a:t>
            </a:r>
            <a:r>
              <a:rPr lang="ko-KR" altLang="en-US" sz="1000" spc="-5" dirty="0">
                <a:latin typeface="나눔스퀘어"/>
                <a:cs typeface="Times New Roman"/>
              </a:rPr>
              <a:t> </a:t>
            </a:r>
            <a:r>
              <a:rPr lang="en-US" altLang="ko-KR" sz="1000" spc="-5" dirty="0">
                <a:latin typeface="나눔스퀘어"/>
                <a:cs typeface="Times New Roman"/>
              </a:rPr>
              <a:t>INDOOR</a:t>
            </a:r>
            <a:r>
              <a:rPr lang="ko-KR" altLang="en-US" sz="1000" spc="-5" dirty="0">
                <a:latin typeface="나눔스퀘어"/>
                <a:cs typeface="Times New Roman"/>
              </a:rPr>
              <a:t>을 포함한 실리콘 실란트 제품은 자정유리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비오염불소에 적용 시 실리콘성분에 의해 피착면에 </a:t>
            </a:r>
            <a:endParaRPr lang="en-US" altLang="ko-KR" sz="1000" spc="-5" dirty="0">
              <a:latin typeface="나눔스퀘어"/>
              <a:cs typeface="Times New Roman"/>
            </a:endParaRP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     </a:t>
            </a:r>
            <a:r>
              <a:rPr lang="ko-KR" altLang="en-US" sz="1000" spc="-5" dirty="0">
                <a:latin typeface="나눔스퀘어"/>
                <a:cs typeface="Times New Roman"/>
              </a:rPr>
              <a:t>오염을 유발하여 자기 세척 성능</a:t>
            </a:r>
            <a:r>
              <a:rPr lang="en-US" altLang="ko-KR" sz="1000" spc="-5" dirty="0">
                <a:latin typeface="나눔스퀘어"/>
                <a:cs typeface="Times New Roman"/>
              </a:rPr>
              <a:t>(</a:t>
            </a:r>
            <a:r>
              <a:rPr lang="ko-KR" altLang="en-US" sz="1000" spc="-5" dirty="0">
                <a:latin typeface="나눔스퀘어"/>
                <a:cs typeface="Times New Roman"/>
              </a:rPr>
              <a:t>비오염성능</a:t>
            </a:r>
            <a:r>
              <a:rPr lang="en-US" altLang="ko-KR" sz="1000" spc="-5" dirty="0">
                <a:latin typeface="나눔스퀘어"/>
                <a:cs typeface="Times New Roman"/>
              </a:rPr>
              <a:t>)</a:t>
            </a:r>
            <a:r>
              <a:rPr lang="ko-KR" altLang="en-US" sz="1000" spc="-5" dirty="0">
                <a:latin typeface="나눔스퀘어"/>
                <a:cs typeface="Times New Roman"/>
              </a:rPr>
              <a:t>에 영향을 줄 수 있으므로 직접적인 사용을 금합니다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     - </a:t>
            </a:r>
            <a:r>
              <a:rPr lang="ko-KR" altLang="en-US" sz="1000" spc="-5" dirty="0">
                <a:latin typeface="나눔스퀘어"/>
                <a:cs typeface="Times New Roman"/>
              </a:rPr>
              <a:t>세부문의사항은 기술부로 문의하여 주십시오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18) </a:t>
            </a:r>
            <a:r>
              <a:rPr lang="ko-KR" altLang="en-US" sz="1000" spc="-5" dirty="0">
                <a:latin typeface="나눔스퀘어"/>
                <a:cs typeface="Times New Roman"/>
              </a:rPr>
              <a:t>시공 후 초기 실란트 경화 시에 조인트 움직임이 큰 경우 실란트가 경화되면서 표면 주름 또는 균열이 발생할 수 </a:t>
            </a:r>
            <a:endParaRPr lang="en-US" altLang="ko-KR" sz="1000" spc="-5" dirty="0">
              <a:latin typeface="나눔스퀘어"/>
              <a:cs typeface="Times New Roman"/>
            </a:endParaRP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     </a:t>
            </a:r>
            <a:r>
              <a:rPr lang="ko-KR" altLang="en-US" sz="1000" spc="-5" dirty="0">
                <a:latin typeface="나눔스퀘어"/>
                <a:cs typeface="Times New Roman"/>
              </a:rPr>
              <a:t>있으므로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자재의 수축 팽창이 심하지 않은 일교차가 작은 시간대에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시공이 이루어져야 합니다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19) </a:t>
            </a:r>
            <a:r>
              <a:rPr lang="ko-KR" altLang="en-US" sz="1000" spc="-5" dirty="0">
                <a:latin typeface="나눔스퀘어"/>
                <a:cs typeface="Times New Roman"/>
              </a:rPr>
              <a:t>작업 완료 후 노출된 피부는 깨끗이 씻으십시오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20) </a:t>
            </a:r>
            <a:r>
              <a:rPr lang="ko-KR" altLang="en-US" sz="1000" spc="-5" dirty="0" err="1">
                <a:latin typeface="나눔스퀘어"/>
                <a:cs typeface="Times New Roman"/>
              </a:rPr>
              <a:t>매직씰</a:t>
            </a:r>
            <a:r>
              <a:rPr lang="ko-KR" altLang="en-US" sz="1000" spc="-5" dirty="0">
                <a:latin typeface="나눔스퀘어"/>
                <a:cs typeface="Times New Roman"/>
              </a:rPr>
              <a:t> </a:t>
            </a:r>
            <a:r>
              <a:rPr lang="en-US" altLang="ko-KR" sz="1000" spc="-5" dirty="0">
                <a:latin typeface="나눔스퀘어"/>
                <a:cs typeface="Times New Roman"/>
              </a:rPr>
              <a:t>INDOOR</a:t>
            </a:r>
            <a:r>
              <a:rPr lang="ko-KR" altLang="en-US" sz="1000" spc="-5" dirty="0">
                <a:latin typeface="나눔스퀘어"/>
                <a:cs typeface="Times New Roman"/>
              </a:rPr>
              <a:t>을 포함한 실리콘 실란트 제품은 외부 오염물질로 인한 세척 시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물리적인 마찰이 지속적으로 있을</a:t>
            </a:r>
            <a:endParaRPr lang="en-US" altLang="ko-KR" sz="1000" spc="-5" dirty="0">
              <a:latin typeface="나눔스퀘어"/>
              <a:cs typeface="Times New Roman"/>
            </a:endParaRP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    </a:t>
            </a:r>
            <a:r>
              <a:rPr lang="ko-KR" altLang="en-US" sz="1000" spc="-5" dirty="0">
                <a:latin typeface="나눔스퀘어"/>
                <a:cs typeface="Times New Roman"/>
              </a:rPr>
              <a:t> 경우 벗겨짐 현상이 발생할 수 있으므로 주의하시기 바랍니다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21) </a:t>
            </a:r>
            <a:r>
              <a:rPr lang="ko-KR" altLang="en-US" sz="1000" spc="-5" dirty="0">
                <a:latin typeface="나눔스퀘어"/>
                <a:cs typeface="Times New Roman"/>
              </a:rPr>
              <a:t>본 제품을 폐기시에는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환경부에서 지정한 폐기물 처리업체를 통해 폐기하십시오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22) </a:t>
            </a:r>
            <a:r>
              <a:rPr lang="ko-KR" altLang="en-US" sz="1000" spc="-5" dirty="0">
                <a:latin typeface="나눔스퀘어"/>
                <a:cs typeface="Times New Roman"/>
              </a:rPr>
              <a:t>본 제품은 화학제품이므로 장기간 보관 시 변질이 있을 수 있으니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유효기간 내에 사용하십시오</a:t>
            </a:r>
            <a:endParaRPr lang="en-US" altLang="ko-KR" sz="1000" spc="-5" dirty="0">
              <a:latin typeface="나눔스퀘어"/>
              <a:cs typeface="Times New Roman"/>
            </a:endParaRP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23) </a:t>
            </a:r>
            <a:r>
              <a:rPr lang="ko-KR" altLang="en-US" sz="1000" spc="-5" dirty="0">
                <a:latin typeface="나눔스퀘어"/>
                <a:cs typeface="Times New Roman"/>
              </a:rPr>
              <a:t>균열 </a:t>
            </a:r>
            <a:r>
              <a:rPr lang="ko-KR" altLang="en-US" sz="1000" spc="-5" dirty="0" err="1">
                <a:latin typeface="나눔스퀘어"/>
                <a:cs typeface="Times New Roman"/>
              </a:rPr>
              <a:t>보수후</a:t>
            </a:r>
            <a:r>
              <a:rPr lang="ko-KR" altLang="en-US" sz="1000" spc="-5" dirty="0">
                <a:latin typeface="나눔스퀘어"/>
                <a:cs typeface="Times New Roman"/>
              </a:rPr>
              <a:t> 은폐성이 약한 페인트 </a:t>
            </a:r>
            <a:r>
              <a:rPr lang="ko-KR" altLang="en-US" sz="1000" spc="-5" dirty="0" err="1">
                <a:latin typeface="나눔스퀘어"/>
                <a:cs typeface="Times New Roman"/>
              </a:rPr>
              <a:t>도장시</a:t>
            </a:r>
            <a:r>
              <a:rPr lang="ko-KR" altLang="en-US" sz="1000" spc="-5" dirty="0">
                <a:latin typeface="나눔스퀘어"/>
                <a:cs typeface="Times New Roman"/>
              </a:rPr>
              <a:t> 도장면에 이색현상이 </a:t>
            </a:r>
            <a:r>
              <a:rPr lang="ko-KR" altLang="en-US" sz="1000" spc="-5" dirty="0" err="1">
                <a:latin typeface="나눔스퀘어"/>
                <a:cs typeface="Times New Roman"/>
              </a:rPr>
              <a:t>발생할수</a:t>
            </a:r>
            <a:r>
              <a:rPr lang="ko-KR" altLang="en-US" sz="1000" spc="-5" dirty="0">
                <a:latin typeface="나눔스퀘어"/>
                <a:cs typeface="Times New Roman"/>
              </a:rPr>
              <a:t> 있으니 확인후 </a:t>
            </a:r>
            <a:r>
              <a:rPr lang="ko-KR" altLang="en-US" sz="1000" spc="-5" dirty="0" err="1">
                <a:latin typeface="나눔스퀘어"/>
                <a:cs typeface="Times New Roman"/>
              </a:rPr>
              <a:t>사용하십시요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  <a:endParaRPr lang="en-US" sz="1000" spc="-5" dirty="0">
              <a:latin typeface="나눔스퀘어"/>
              <a:cs typeface="Times New Roman"/>
            </a:endParaRPr>
          </a:p>
        </p:txBody>
      </p:sp>
      <p:sp>
        <p:nvSpPr>
          <p:cNvPr id="3" name="object 5">
            <a:extLst>
              <a:ext uri="{FF2B5EF4-FFF2-40B4-BE49-F238E27FC236}">
                <a16:creationId xmlns:a16="http://schemas.microsoft.com/office/drawing/2014/main" id="{4AD9146B-8B16-4441-4CB5-A129411523A0}"/>
              </a:ext>
            </a:extLst>
          </p:cNvPr>
          <p:cNvSpPr txBox="1"/>
          <p:nvPr/>
        </p:nvSpPr>
        <p:spPr>
          <a:xfrm>
            <a:off x="172860" y="1165877"/>
            <a:ext cx="1796414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1600" b="1" spc="-5" dirty="0">
                <a:latin typeface="나눔스퀘어"/>
                <a:cs typeface="Times New Roman"/>
              </a:rPr>
              <a:t>주의 사항</a:t>
            </a:r>
            <a:endParaRPr sz="1200" dirty="0">
              <a:latin typeface="나눔스퀘어"/>
              <a:cs typeface="Times New Roman"/>
            </a:endParaRPr>
          </a:p>
        </p:txBody>
      </p:sp>
      <p:sp>
        <p:nvSpPr>
          <p:cNvPr id="4" name="object 5">
            <a:extLst>
              <a:ext uri="{FF2B5EF4-FFF2-40B4-BE49-F238E27FC236}">
                <a16:creationId xmlns:a16="http://schemas.microsoft.com/office/drawing/2014/main" id="{54CACC52-7591-01B2-180D-6D28ECE16EBE}"/>
              </a:ext>
            </a:extLst>
          </p:cNvPr>
          <p:cNvSpPr txBox="1"/>
          <p:nvPr/>
        </p:nvSpPr>
        <p:spPr>
          <a:xfrm>
            <a:off x="-466170" y="110080"/>
            <a:ext cx="4003018" cy="7643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ko-KR" altLang="en-US" sz="3200" b="1" dirty="0" err="1">
                <a:latin typeface="나눔스퀘어"/>
                <a:cs typeface="Times New Roman"/>
              </a:rPr>
              <a:t>매직씰</a:t>
            </a:r>
            <a:r>
              <a:rPr lang="ko-KR" altLang="en-US" sz="3200" b="1" dirty="0">
                <a:latin typeface="나눔스퀘어"/>
                <a:cs typeface="Times New Roman"/>
              </a:rPr>
              <a:t> </a:t>
            </a:r>
            <a:r>
              <a:rPr lang="en-US" altLang="ko-KR" sz="3200" b="1" dirty="0">
                <a:latin typeface="나눔스퀘어"/>
                <a:cs typeface="Times New Roman"/>
              </a:rPr>
              <a:t>INDOOR</a:t>
            </a: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ko-KR" altLang="en-US" sz="1600" b="1" dirty="0">
                <a:latin typeface="나눔스퀘어"/>
                <a:cs typeface="Times New Roman"/>
              </a:rPr>
              <a:t>건축용 실리콘 </a:t>
            </a:r>
            <a:r>
              <a:rPr lang="ko-KR" altLang="en-US" sz="1600" b="1" dirty="0" err="1">
                <a:latin typeface="나눔스퀘어"/>
                <a:cs typeface="Times New Roman"/>
              </a:rPr>
              <a:t>실란트</a:t>
            </a:r>
            <a:endParaRPr sz="1600" b="1" dirty="0">
              <a:latin typeface="나눔스퀘어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808043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959100" y="607568"/>
            <a:ext cx="250952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Times New Roman"/>
                <a:cs typeface="Times New Roman"/>
              </a:rPr>
              <a:t>TYPICAL PROPERTIES (continued)</a:t>
            </a:r>
            <a:endParaRPr sz="1200" dirty="0">
              <a:latin typeface="Times New Roman"/>
              <a:cs typeface="Times New Roman"/>
            </a:endParaRPr>
          </a:p>
        </p:txBody>
      </p:sp>
      <p:sp>
        <p:nvSpPr>
          <p:cNvPr id="19" name="object 19"/>
          <p:cNvSpPr txBox="1">
            <a:spLocks noGrp="1"/>
          </p:cNvSpPr>
          <p:nvPr>
            <p:ph type="sldNum" sz="quarter" idx="7"/>
          </p:nvPr>
        </p:nvSpPr>
        <p:spPr>
          <a:xfrm>
            <a:off x="434741" y="9467848"/>
            <a:ext cx="2372365" cy="117340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3187065">
              <a:lnSpc>
                <a:spcPts val="935"/>
              </a:lnSpc>
            </a:pPr>
            <a:fld id="{81D60167-4931-47E6-BA6A-407CBD079E47}" type="slidenum">
              <a:rPr smtClean="0"/>
              <a:t>4</a:t>
            </a:fld>
            <a:endParaRPr dirty="0"/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4EE9E4C8-A2EE-49D6-93A3-F800CCEECA84}"/>
              </a:ext>
            </a:extLst>
          </p:cNvPr>
          <p:cNvSpPr/>
          <p:nvPr/>
        </p:nvSpPr>
        <p:spPr>
          <a:xfrm>
            <a:off x="0" y="0"/>
            <a:ext cx="7543800" cy="936625"/>
          </a:xfrm>
          <a:prstGeom prst="rect">
            <a:avLst/>
          </a:prstGeom>
          <a:ln/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5" name="평행 사변형 34">
            <a:extLst>
              <a:ext uri="{FF2B5EF4-FFF2-40B4-BE49-F238E27FC236}">
                <a16:creationId xmlns:a16="http://schemas.microsoft.com/office/drawing/2014/main" id="{4DA9D47A-C8CC-4940-8880-CA4D640DCA87}"/>
              </a:ext>
            </a:extLst>
          </p:cNvPr>
          <p:cNvSpPr/>
          <p:nvPr/>
        </p:nvSpPr>
        <p:spPr>
          <a:xfrm rot="10800000">
            <a:off x="4380229" y="566839"/>
            <a:ext cx="752616" cy="615107"/>
          </a:xfrm>
          <a:prstGeom prst="parallelogram">
            <a:avLst>
              <a:gd name="adj" fmla="val 71375"/>
            </a:avLst>
          </a:prstGeom>
          <a:gradFill>
            <a:gsLst>
              <a:gs pos="0">
                <a:srgbClr val="B28072">
                  <a:alpha val="51000"/>
                </a:srgbClr>
              </a:gs>
              <a:gs pos="49000">
                <a:schemeClr val="bg1">
                  <a:alpha val="18000"/>
                </a:schemeClr>
              </a:gs>
              <a:gs pos="100000">
                <a:schemeClr val="bg1">
                  <a:alpha val="0"/>
                  <a:lumMod val="27000"/>
                  <a:lumOff val="73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8" name="평행 사변형 37">
            <a:extLst>
              <a:ext uri="{FF2B5EF4-FFF2-40B4-BE49-F238E27FC236}">
                <a16:creationId xmlns:a16="http://schemas.microsoft.com/office/drawing/2014/main" id="{9CAABB08-ED7F-4DA7-971B-25D25BAEAF9E}"/>
              </a:ext>
            </a:extLst>
          </p:cNvPr>
          <p:cNvSpPr/>
          <p:nvPr/>
        </p:nvSpPr>
        <p:spPr>
          <a:xfrm>
            <a:off x="5092573" y="-25211"/>
            <a:ext cx="1219428" cy="632780"/>
          </a:xfrm>
          <a:prstGeom prst="parallelogram">
            <a:avLst>
              <a:gd name="adj" fmla="val 71375"/>
            </a:avLst>
          </a:prstGeom>
          <a:gradFill>
            <a:gsLst>
              <a:gs pos="0">
                <a:schemeClr val="accent5">
                  <a:lumMod val="40000"/>
                  <a:lumOff val="60000"/>
                  <a:alpha val="59000"/>
                </a:schemeClr>
              </a:gs>
              <a:gs pos="49000">
                <a:schemeClr val="bg1">
                  <a:alpha val="18000"/>
                </a:schemeClr>
              </a:gs>
              <a:gs pos="100000">
                <a:schemeClr val="bg1">
                  <a:alpha val="0"/>
                  <a:lumMod val="27000"/>
                  <a:lumOff val="73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5" name="object 4">
            <a:extLst>
              <a:ext uri="{FF2B5EF4-FFF2-40B4-BE49-F238E27FC236}">
                <a16:creationId xmlns:a16="http://schemas.microsoft.com/office/drawing/2014/main" id="{142C9251-9D7E-404E-A656-5CEDAC38561C}"/>
              </a:ext>
            </a:extLst>
          </p:cNvPr>
          <p:cNvSpPr txBox="1"/>
          <p:nvPr/>
        </p:nvSpPr>
        <p:spPr>
          <a:xfrm>
            <a:off x="282341" y="1547178"/>
            <a:ext cx="7223359" cy="444839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ko-KR" altLang="en-US" sz="1000" b="1" spc="-5" dirty="0" err="1">
                <a:latin typeface="나눔스퀘어"/>
                <a:cs typeface="Times New Roman"/>
              </a:rPr>
              <a:t>매직씰</a:t>
            </a:r>
            <a:r>
              <a:rPr lang="ko-KR" altLang="en-US" sz="1000" b="1" spc="-5" dirty="0">
                <a:latin typeface="나눔스퀘어"/>
                <a:cs typeface="Times New Roman"/>
              </a:rPr>
              <a:t> </a:t>
            </a:r>
            <a:r>
              <a:rPr lang="en-US" altLang="ko-KR" sz="1000" b="1" spc="-5" dirty="0">
                <a:latin typeface="나눔스퀘어"/>
                <a:cs typeface="Times New Roman"/>
              </a:rPr>
              <a:t>INDOOR </a:t>
            </a:r>
            <a:r>
              <a:rPr lang="ko-KR" altLang="en-US" sz="1000" b="1" spc="-5" dirty="0">
                <a:latin typeface="나눔스퀘어"/>
                <a:cs typeface="Times New Roman"/>
              </a:rPr>
              <a:t>는 아래의 조건에서는 사용하실 수 없습니다</a:t>
            </a:r>
            <a:r>
              <a:rPr lang="en-US" altLang="ko-KR" sz="1000" b="1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1) </a:t>
            </a:r>
            <a:r>
              <a:rPr lang="ko-KR" altLang="en-US" sz="1000" spc="-5" dirty="0">
                <a:latin typeface="나눔스퀘어"/>
                <a:cs typeface="Times New Roman"/>
              </a:rPr>
              <a:t>복층유리 제작용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복합 판넬용</a:t>
            </a:r>
            <a:r>
              <a:rPr lang="en-US" altLang="ko-KR" sz="1000" spc="-5" dirty="0">
                <a:latin typeface="나눔스퀘어"/>
                <a:cs typeface="Times New Roman"/>
              </a:rPr>
              <a:t>, SSG </a:t>
            </a:r>
            <a:r>
              <a:rPr lang="ko-KR" altLang="en-US" sz="1000" spc="-5" dirty="0">
                <a:latin typeface="나눔스퀘어"/>
                <a:cs typeface="Times New Roman"/>
              </a:rPr>
              <a:t>공법용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어항용 및 지속적인 침수부위 등 전문 </a:t>
            </a:r>
            <a:r>
              <a:rPr lang="en-US" altLang="ko-KR" sz="1000" spc="-5" dirty="0">
                <a:latin typeface="나눔스퀘어"/>
                <a:cs typeface="Times New Roman"/>
              </a:rPr>
              <a:t>Spec </a:t>
            </a:r>
            <a:r>
              <a:rPr lang="ko-KR" altLang="en-US" sz="1000" spc="-5" dirty="0">
                <a:latin typeface="나눔스퀘어"/>
                <a:cs typeface="Times New Roman"/>
              </a:rPr>
              <a:t>제품이 요구되는 곳에는 </a:t>
            </a:r>
            <a:endParaRPr lang="en-US" altLang="ko-KR" sz="1000" spc="-5" dirty="0">
              <a:latin typeface="나눔스퀘어"/>
              <a:cs typeface="Times New Roman"/>
            </a:endParaRP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   </a:t>
            </a:r>
            <a:r>
              <a:rPr lang="ko-KR" altLang="en-US" sz="1000" spc="-5" dirty="0">
                <a:latin typeface="나눔스퀘어"/>
                <a:cs typeface="Times New Roman"/>
              </a:rPr>
              <a:t>사용하지 마십시오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2) </a:t>
            </a:r>
            <a:r>
              <a:rPr lang="ko-KR" altLang="en-US" sz="1000" spc="-5" dirty="0">
                <a:latin typeface="나눔스퀘어"/>
                <a:cs typeface="Times New Roman"/>
              </a:rPr>
              <a:t>오일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가소제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타르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왁스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기타용제 등이 베어 나와 부착 저해 및 변색유발 가능성이 있는 자재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3) </a:t>
            </a:r>
            <a:r>
              <a:rPr lang="ko-KR" altLang="en-US" sz="1000" spc="-5" dirty="0">
                <a:latin typeface="나눔스퀘어"/>
                <a:cs typeface="Times New Roman"/>
              </a:rPr>
              <a:t>공기의 흐름이 없는 밀폐된 공간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4) </a:t>
            </a:r>
            <a:r>
              <a:rPr lang="ko-KR" altLang="en-US" sz="1000" spc="-5" dirty="0">
                <a:latin typeface="나눔스퀘어"/>
                <a:cs typeface="Times New Roman"/>
              </a:rPr>
              <a:t>피착면이 젖은 경우</a:t>
            </a:r>
            <a:r>
              <a:rPr lang="en-US" altLang="ko-KR" sz="1000" spc="-5" dirty="0">
                <a:latin typeface="나눔스퀘어"/>
                <a:cs typeface="Times New Roman"/>
              </a:rPr>
              <a:t>.(</a:t>
            </a:r>
            <a:r>
              <a:rPr lang="ko-KR" altLang="en-US" sz="1000" spc="-5" dirty="0">
                <a:latin typeface="나눔스퀘어"/>
                <a:cs typeface="Times New Roman"/>
              </a:rPr>
              <a:t>함수율 </a:t>
            </a:r>
            <a:r>
              <a:rPr lang="en-US" altLang="ko-KR" sz="1000" spc="-5" dirty="0">
                <a:latin typeface="나눔스퀘어"/>
                <a:cs typeface="Times New Roman"/>
              </a:rPr>
              <a:t>6% </a:t>
            </a:r>
            <a:r>
              <a:rPr lang="ko-KR" altLang="en-US" sz="1000" spc="-5" dirty="0">
                <a:latin typeface="나눔스퀘어"/>
                <a:cs typeface="Times New Roman"/>
              </a:rPr>
              <a:t>이상</a:t>
            </a:r>
            <a:r>
              <a:rPr lang="en-US" altLang="ko-KR" sz="1000" spc="-5" dirty="0">
                <a:latin typeface="나눔스퀘어"/>
                <a:cs typeface="Times New Roman"/>
              </a:rPr>
              <a:t>)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5) </a:t>
            </a:r>
            <a:r>
              <a:rPr lang="ko-KR" altLang="en-US" sz="1000" spc="-5" dirty="0">
                <a:latin typeface="나눔스퀘어"/>
                <a:cs typeface="Times New Roman"/>
              </a:rPr>
              <a:t>피착면의 온도가 </a:t>
            </a:r>
            <a:r>
              <a:rPr lang="en-US" altLang="ko-KR" sz="1000" spc="-5" dirty="0">
                <a:latin typeface="나눔스퀘어"/>
                <a:cs typeface="Times New Roman"/>
              </a:rPr>
              <a:t>5℃</a:t>
            </a:r>
            <a:r>
              <a:rPr lang="ko-KR" altLang="en-US" sz="1000" spc="-5" dirty="0">
                <a:latin typeface="나눔스퀘어"/>
                <a:cs typeface="Times New Roman"/>
              </a:rPr>
              <a:t>이하 이거나 </a:t>
            </a:r>
            <a:r>
              <a:rPr lang="en-US" altLang="ko-KR" sz="1000" spc="-5" dirty="0">
                <a:latin typeface="나눔스퀘어"/>
                <a:cs typeface="Times New Roman"/>
              </a:rPr>
              <a:t>50℃</a:t>
            </a:r>
            <a:r>
              <a:rPr lang="ko-KR" altLang="en-US" sz="1000" spc="-5" dirty="0">
                <a:latin typeface="나눔스퀘어"/>
                <a:cs typeface="Times New Roman"/>
              </a:rPr>
              <a:t>이상일 경우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6) </a:t>
            </a:r>
            <a:r>
              <a:rPr lang="ko-KR" altLang="en-US" sz="1000" spc="-5" dirty="0">
                <a:latin typeface="나눔스퀘어"/>
                <a:cs typeface="Times New Roman"/>
              </a:rPr>
              <a:t>지속적인 침수 부위 및 매몰 되는 경우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7) </a:t>
            </a:r>
            <a:r>
              <a:rPr lang="ko-KR" altLang="en-US" sz="1000" spc="-5" dirty="0">
                <a:latin typeface="나눔스퀘어"/>
                <a:cs typeface="Times New Roman"/>
              </a:rPr>
              <a:t>음식물과 접촉이 예상되는 부위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8) </a:t>
            </a:r>
            <a:r>
              <a:rPr lang="ko-KR" altLang="en-US" sz="1000" spc="-5" dirty="0">
                <a:latin typeface="나눔스퀘어"/>
                <a:cs typeface="Times New Roman"/>
              </a:rPr>
              <a:t>고압이 항구적으로 지속되는 부위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9) </a:t>
            </a:r>
            <a:r>
              <a:rPr lang="ko-KR" altLang="en-US" sz="1000" spc="-5" dirty="0">
                <a:latin typeface="나눔스퀘어"/>
                <a:cs typeface="Times New Roman"/>
              </a:rPr>
              <a:t>내부 방화구간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10) </a:t>
            </a:r>
            <a:r>
              <a:rPr lang="ko-KR" altLang="en-US" sz="1000" spc="-5" dirty="0">
                <a:latin typeface="나눔스퀘어"/>
                <a:cs typeface="Times New Roman"/>
              </a:rPr>
              <a:t>물리적인 마찰에 의해 마모가 예상되는 조인트부위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11) </a:t>
            </a:r>
            <a:r>
              <a:rPr lang="ko-KR" altLang="en-US" sz="1000" spc="-5" dirty="0">
                <a:latin typeface="나눔스퀘어"/>
                <a:cs typeface="Times New Roman"/>
              </a:rPr>
              <a:t>비오염불소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자정유리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12) </a:t>
            </a:r>
            <a:r>
              <a:rPr lang="ko-KR" altLang="en-US" sz="1000" spc="-5" dirty="0">
                <a:latin typeface="나눔스퀘어"/>
                <a:cs typeface="Times New Roman"/>
              </a:rPr>
              <a:t>폴리프로필렌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폴리에틸렌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 err="1">
                <a:latin typeface="나눔스퀘어"/>
                <a:cs typeface="Times New Roman"/>
              </a:rPr>
              <a:t>테프론</a:t>
            </a:r>
            <a:r>
              <a:rPr lang="ko-KR" altLang="en-US" sz="1000" spc="-5" dirty="0">
                <a:latin typeface="나눔스퀘어"/>
                <a:cs typeface="Times New Roman"/>
              </a:rPr>
              <a:t> 자재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 err="1">
                <a:latin typeface="나눔스퀘어"/>
                <a:cs typeface="Times New Roman"/>
              </a:rPr>
              <a:t>폴리카보네이트</a:t>
            </a:r>
            <a:r>
              <a:rPr lang="ko-KR" altLang="en-US" sz="1000" spc="-5" dirty="0">
                <a:latin typeface="나눔스퀘어"/>
                <a:cs typeface="Times New Roman"/>
              </a:rPr>
              <a:t> 플라스틱 소지 사용 부위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spc="-5" dirty="0">
                <a:latin typeface="나눔스퀘어"/>
                <a:cs typeface="Times New Roman"/>
              </a:rPr>
              <a:t>13) </a:t>
            </a:r>
            <a:r>
              <a:rPr lang="ko-KR" altLang="en-US" sz="1000" spc="-5" dirty="0">
                <a:latin typeface="나눔스퀘어"/>
                <a:cs typeface="Times New Roman"/>
              </a:rPr>
              <a:t>코팅 유리 부위 사용시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코팅유리</a:t>
            </a:r>
            <a:r>
              <a:rPr lang="en-US" altLang="ko-KR" sz="1000" spc="-5" dirty="0">
                <a:latin typeface="나눔스퀘어"/>
                <a:cs typeface="Times New Roman"/>
              </a:rPr>
              <a:t>-</a:t>
            </a:r>
            <a:r>
              <a:rPr lang="ko-KR" altLang="en-US" sz="1000" spc="-5" dirty="0">
                <a:latin typeface="나눔스퀘어"/>
                <a:cs typeface="Times New Roman"/>
              </a:rPr>
              <a:t>실란트 간 접착 시험 후 사용 필요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endParaRPr lang="en-US" sz="1000" spc="-5" dirty="0">
              <a:latin typeface="나눔스퀘어"/>
              <a:cs typeface="Times New Roman"/>
            </a:endParaRP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ko-KR" altLang="en-US" sz="1000" spc="-5" dirty="0" err="1">
                <a:latin typeface="나눔스퀘어"/>
                <a:cs typeface="Times New Roman"/>
              </a:rPr>
              <a:t>매직씰</a:t>
            </a:r>
            <a:r>
              <a:rPr lang="ko-KR" altLang="en-US" sz="1000" spc="-5" dirty="0">
                <a:latin typeface="나눔스퀘어"/>
                <a:cs typeface="Times New Roman"/>
              </a:rPr>
              <a:t> </a:t>
            </a:r>
            <a:r>
              <a:rPr lang="en-US" altLang="ko-KR" sz="1000" spc="-5" dirty="0">
                <a:latin typeface="나눔스퀘어"/>
                <a:cs typeface="Times New Roman"/>
              </a:rPr>
              <a:t>INDOOR  </a:t>
            </a:r>
            <a:r>
              <a:rPr lang="ko-KR" altLang="en-US" sz="1000" spc="-5" dirty="0">
                <a:latin typeface="나눔스퀘어"/>
                <a:cs typeface="Times New Roman"/>
              </a:rPr>
              <a:t>사용 전 확인이 필요한 사항입니다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  <a:endParaRPr lang="en-US" sz="1000" spc="-5" dirty="0">
              <a:latin typeface="나눔스퀘어"/>
              <a:cs typeface="Times New Roman"/>
            </a:endParaRP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ko-KR" altLang="en-US" sz="1000" spc="-5" dirty="0">
                <a:latin typeface="나눔스퀘어"/>
                <a:cs typeface="Times New Roman"/>
              </a:rPr>
              <a:t>대부분의 산업용 소재와 부착성이 우수하나 피착면에 부착성을 저해하는 성분 등에 대비하여 적용할 자재에</a:t>
            </a:r>
            <a:endParaRPr lang="en-US" altLang="ko-KR" sz="1000" spc="-5" dirty="0">
              <a:latin typeface="나눔스퀘어"/>
              <a:cs typeface="Times New Roman"/>
            </a:endParaRP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ko-KR" altLang="en-US" sz="1000" spc="-5" dirty="0">
                <a:latin typeface="나눔스퀘어"/>
                <a:cs typeface="Times New Roman"/>
              </a:rPr>
              <a:t>사전에 부착력 시험 후 적용하시기 바랍니다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ko-KR" altLang="en-US" sz="1000" spc="-5" dirty="0">
                <a:latin typeface="나눔스퀘어"/>
                <a:cs typeface="Times New Roman"/>
              </a:rPr>
              <a:t>제품이 경화 전에 움직임이 발생할 수 있는 구조 또는 풍압에 의해 조인트 움직임이 크게 발생하는 부위에는 </a:t>
            </a:r>
            <a:endParaRPr lang="en-US" altLang="ko-KR" sz="1000" spc="-5" dirty="0">
              <a:latin typeface="나눔스퀘어"/>
              <a:cs typeface="Times New Roman"/>
            </a:endParaRP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ko-KR" altLang="en-US" sz="1000" spc="-5" dirty="0" err="1">
                <a:latin typeface="나눔스퀘어"/>
                <a:cs typeface="Times New Roman"/>
              </a:rPr>
              <a:t>매직씰</a:t>
            </a:r>
            <a:r>
              <a:rPr lang="ko-KR" altLang="en-US" sz="1000" spc="-5" dirty="0">
                <a:latin typeface="나눔스퀘어"/>
                <a:cs typeface="Times New Roman"/>
              </a:rPr>
              <a:t> </a:t>
            </a:r>
            <a:r>
              <a:rPr lang="en-US" altLang="ko-KR" sz="1000" spc="-5" dirty="0">
                <a:latin typeface="나눔스퀘어"/>
                <a:cs typeface="Times New Roman"/>
              </a:rPr>
              <a:t>INDOOR </a:t>
            </a:r>
            <a:r>
              <a:rPr lang="ko-KR" altLang="en-US" sz="1000" spc="-5" dirty="0">
                <a:latin typeface="나눔스퀘어"/>
                <a:cs typeface="Times New Roman"/>
              </a:rPr>
              <a:t>제품을 사용할 수 없습니다</a:t>
            </a:r>
            <a:r>
              <a:rPr lang="en-US" altLang="ko-KR" sz="1000" spc="-5" dirty="0">
                <a:latin typeface="나눔스퀘어"/>
                <a:cs typeface="Times New Roman"/>
              </a:rPr>
              <a:t>. </a:t>
            </a:r>
            <a:endParaRPr lang="en-US" sz="1000" spc="-5" dirty="0">
              <a:latin typeface="나눔스퀘어"/>
              <a:cs typeface="Times New Roman"/>
            </a:endParaRPr>
          </a:p>
        </p:txBody>
      </p:sp>
      <p:sp>
        <p:nvSpPr>
          <p:cNvPr id="3" name="object 5">
            <a:extLst>
              <a:ext uri="{FF2B5EF4-FFF2-40B4-BE49-F238E27FC236}">
                <a16:creationId xmlns:a16="http://schemas.microsoft.com/office/drawing/2014/main" id="{4AD9146B-8B16-4441-4CB5-A129411523A0}"/>
              </a:ext>
            </a:extLst>
          </p:cNvPr>
          <p:cNvSpPr txBox="1"/>
          <p:nvPr/>
        </p:nvSpPr>
        <p:spPr>
          <a:xfrm>
            <a:off x="172860" y="1165877"/>
            <a:ext cx="1796414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1600" b="1" spc="-5" dirty="0">
                <a:latin typeface="나눔스퀘어"/>
                <a:cs typeface="Times New Roman"/>
              </a:rPr>
              <a:t>제한 사항</a:t>
            </a:r>
            <a:endParaRPr sz="1200" dirty="0">
              <a:latin typeface="나눔스퀘어"/>
              <a:cs typeface="Times New Roman"/>
            </a:endParaRPr>
          </a:p>
        </p:txBody>
      </p:sp>
      <p:sp>
        <p:nvSpPr>
          <p:cNvPr id="4" name="object 5">
            <a:extLst>
              <a:ext uri="{FF2B5EF4-FFF2-40B4-BE49-F238E27FC236}">
                <a16:creationId xmlns:a16="http://schemas.microsoft.com/office/drawing/2014/main" id="{F7C2726E-3326-7C61-DEE5-30D289CEAF10}"/>
              </a:ext>
            </a:extLst>
          </p:cNvPr>
          <p:cNvSpPr txBox="1"/>
          <p:nvPr/>
        </p:nvSpPr>
        <p:spPr>
          <a:xfrm>
            <a:off x="172860" y="7076592"/>
            <a:ext cx="1796414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1600" b="1" dirty="0" err="1">
                <a:latin typeface="나눔스퀘어"/>
                <a:cs typeface="Times New Roman"/>
              </a:rPr>
              <a:t>접착성</a:t>
            </a:r>
            <a:r>
              <a:rPr lang="ko-KR" altLang="en-US" sz="1600" b="1" dirty="0">
                <a:latin typeface="나눔스퀘어"/>
                <a:cs typeface="Times New Roman"/>
              </a:rPr>
              <a:t> 및 </a:t>
            </a:r>
            <a:r>
              <a:rPr lang="ko-KR" altLang="en-US" sz="1600" b="1" dirty="0" err="1">
                <a:latin typeface="나눔스퀘어"/>
                <a:cs typeface="Times New Roman"/>
              </a:rPr>
              <a:t>상응성</a:t>
            </a:r>
            <a:endParaRPr sz="1600" b="1" dirty="0">
              <a:latin typeface="나눔스퀘어"/>
              <a:cs typeface="Times New Roman"/>
            </a:endParaRPr>
          </a:p>
        </p:txBody>
      </p:sp>
      <p:sp>
        <p:nvSpPr>
          <p:cNvPr id="5" name="object 4">
            <a:extLst>
              <a:ext uri="{FF2B5EF4-FFF2-40B4-BE49-F238E27FC236}">
                <a16:creationId xmlns:a16="http://schemas.microsoft.com/office/drawing/2014/main" id="{C4097D14-8F32-71A9-704E-8F8C007EB401}"/>
              </a:ext>
            </a:extLst>
          </p:cNvPr>
          <p:cNvSpPr txBox="1"/>
          <p:nvPr/>
        </p:nvSpPr>
        <p:spPr>
          <a:xfrm>
            <a:off x="266700" y="7599414"/>
            <a:ext cx="7223359" cy="83413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ko-KR" altLang="en-US" sz="1000" dirty="0"/>
              <a:t>   아크릴 </a:t>
            </a:r>
            <a:r>
              <a:rPr lang="ko-KR" altLang="en-US" sz="1000" dirty="0" err="1"/>
              <a:t>실란트는</a:t>
            </a:r>
            <a:r>
              <a:rPr lang="ko-KR" altLang="en-US" sz="1000" dirty="0"/>
              <a:t> 대부분에 건축자재에 우수한 접착력을 발휘하고 </a:t>
            </a:r>
            <a:r>
              <a:rPr lang="ko-KR" altLang="en-US" sz="1000" dirty="0" err="1"/>
              <a:t>있습</a:t>
            </a:r>
            <a:r>
              <a:rPr lang="ko-KR" altLang="en-US" sz="1000" dirty="0"/>
              <a:t> </a:t>
            </a:r>
            <a:r>
              <a:rPr lang="ko-KR" altLang="en-US" sz="1000" dirty="0" err="1"/>
              <a:t>니다</a:t>
            </a:r>
            <a:r>
              <a:rPr lang="en-US" altLang="ko-KR" sz="1000" dirty="0"/>
              <a:t>. </a:t>
            </a:r>
            <a:r>
              <a:rPr lang="ko-KR" altLang="en-US" sz="1000" dirty="0"/>
              <a:t>하지만 </a:t>
            </a:r>
            <a:r>
              <a:rPr lang="ko-KR" altLang="en-US" sz="1000" dirty="0" err="1"/>
              <a:t>새로운건축자재가</a:t>
            </a:r>
            <a:r>
              <a:rPr lang="ko-KR" altLang="en-US" sz="1000" dirty="0"/>
              <a:t> </a:t>
            </a:r>
            <a:endParaRPr lang="en-US" altLang="ko-KR" sz="1000" dirty="0"/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ko-KR" altLang="en-US" sz="1000" dirty="0"/>
              <a:t>증가하며  재표면처리의 방법이 다양해짐에 따라 일부 접착 및 변색을 유발시킬 수 있는 자재가 있을 수 있습니다</a:t>
            </a:r>
            <a:r>
              <a:rPr lang="en-US" altLang="ko-KR" sz="1000" dirty="0"/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en-US" altLang="ko-KR" sz="1000" dirty="0"/>
              <a:t>  </a:t>
            </a:r>
            <a:r>
              <a:rPr lang="ko-KR" altLang="en-US" sz="1000" dirty="0"/>
              <a:t>이를 미연에 방지하기 위해 특수한 자 재에 대해서는 당사에 요청을 하시면 </a:t>
            </a:r>
            <a:r>
              <a:rPr lang="ko-KR" altLang="en-US" sz="1000" dirty="0" err="1"/>
              <a:t>접착성</a:t>
            </a:r>
            <a:r>
              <a:rPr lang="ko-KR" altLang="en-US" sz="1000" dirty="0"/>
              <a:t> 및 </a:t>
            </a:r>
            <a:r>
              <a:rPr lang="ko-KR" altLang="en-US" sz="1000" dirty="0" err="1"/>
              <a:t>상응성</a:t>
            </a:r>
            <a:r>
              <a:rPr lang="ko-KR" altLang="en-US" sz="1000" dirty="0"/>
              <a:t> 시험을 거쳐 결과를 통보해</a:t>
            </a:r>
            <a:endParaRPr lang="en-US" altLang="ko-KR" sz="1000" dirty="0"/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ko-KR" altLang="en-US" sz="1000" dirty="0"/>
              <a:t> 드립니다</a:t>
            </a:r>
            <a:r>
              <a:rPr lang="en-US" altLang="ko-KR" sz="1000" dirty="0"/>
              <a:t>. </a:t>
            </a:r>
            <a:endParaRPr lang="en-US" altLang="ko-KR" sz="1000" spc="-5" dirty="0">
              <a:latin typeface="나눔스퀘어"/>
              <a:cs typeface="Times New Roman"/>
            </a:endParaRPr>
          </a:p>
        </p:txBody>
      </p:sp>
      <p:sp>
        <p:nvSpPr>
          <p:cNvPr id="7" name="object 5">
            <a:extLst>
              <a:ext uri="{FF2B5EF4-FFF2-40B4-BE49-F238E27FC236}">
                <a16:creationId xmlns:a16="http://schemas.microsoft.com/office/drawing/2014/main" id="{FCD7569E-1DD7-F34F-66A3-8F06E0914E84}"/>
              </a:ext>
            </a:extLst>
          </p:cNvPr>
          <p:cNvSpPr txBox="1"/>
          <p:nvPr/>
        </p:nvSpPr>
        <p:spPr>
          <a:xfrm>
            <a:off x="-466170" y="110080"/>
            <a:ext cx="4003018" cy="7643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ko-KR" altLang="en-US" sz="3200" b="1" dirty="0" err="1">
                <a:latin typeface="나눔스퀘어"/>
                <a:cs typeface="Times New Roman"/>
              </a:rPr>
              <a:t>매직씰</a:t>
            </a:r>
            <a:r>
              <a:rPr lang="ko-KR" altLang="en-US" sz="3200" b="1" dirty="0">
                <a:latin typeface="나눔스퀘어"/>
                <a:cs typeface="Times New Roman"/>
              </a:rPr>
              <a:t> </a:t>
            </a:r>
            <a:r>
              <a:rPr lang="en-US" altLang="ko-KR" sz="3200" b="1" dirty="0">
                <a:latin typeface="나눔스퀘어"/>
                <a:cs typeface="Times New Roman"/>
              </a:rPr>
              <a:t>INDOOR</a:t>
            </a: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ko-KR" altLang="en-US" sz="1600" b="1" dirty="0">
                <a:latin typeface="나눔스퀘어"/>
                <a:cs typeface="Times New Roman"/>
              </a:rPr>
              <a:t>건축용 실리콘 </a:t>
            </a:r>
            <a:r>
              <a:rPr lang="ko-KR" altLang="en-US" sz="1600" b="1" dirty="0" err="1">
                <a:latin typeface="나눔스퀘어"/>
                <a:cs typeface="Times New Roman"/>
              </a:rPr>
              <a:t>실란트</a:t>
            </a:r>
            <a:endParaRPr sz="1600" b="1" dirty="0">
              <a:latin typeface="나눔스퀘어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449042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>
            <a:extLst>
              <a:ext uri="{FF2B5EF4-FFF2-40B4-BE49-F238E27FC236}">
                <a16:creationId xmlns:a16="http://schemas.microsoft.com/office/drawing/2014/main" id="{D8DC68D4-646A-31FC-99AC-3DC94F8E320F}"/>
              </a:ext>
            </a:extLst>
          </p:cNvPr>
          <p:cNvSpPr txBox="1"/>
          <p:nvPr/>
        </p:nvSpPr>
        <p:spPr>
          <a:xfrm>
            <a:off x="2959100" y="607568"/>
            <a:ext cx="250952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latin typeface="Times New Roman"/>
                <a:cs typeface="Times New Roman"/>
              </a:rPr>
              <a:t>TYPICAL PROPERTIES (continued)</a:t>
            </a:r>
            <a:endParaRPr sz="1200" dirty="0">
              <a:latin typeface="Times New Roman"/>
              <a:cs typeface="Times New Roman"/>
            </a:endParaRPr>
          </a:p>
        </p:txBody>
      </p:sp>
      <p:sp>
        <p:nvSpPr>
          <p:cNvPr id="3" name="object 19">
            <a:extLst>
              <a:ext uri="{FF2B5EF4-FFF2-40B4-BE49-F238E27FC236}">
                <a16:creationId xmlns:a16="http://schemas.microsoft.com/office/drawing/2014/main" id="{3F60F366-886A-5804-AD94-DA2EC343F6EE}"/>
              </a:ext>
            </a:extLst>
          </p:cNvPr>
          <p:cNvSpPr txBox="1">
            <a:spLocks noGrp="1"/>
          </p:cNvSpPr>
          <p:nvPr>
            <p:ph type="sldNum" sz="quarter" idx="7"/>
          </p:nvPr>
        </p:nvSpPr>
        <p:spPr>
          <a:xfrm>
            <a:off x="434741" y="9467848"/>
            <a:ext cx="2372365" cy="117340"/>
          </a:xfrm>
          <a:prstGeom prst="rect">
            <a:avLst/>
          </a:prstGeom>
        </p:spPr>
        <p:txBody>
          <a:bodyPr vert="horz" wrap="square" lIns="0" tIns="1905" rIns="0" bIns="0" rtlCol="0">
            <a:spAutoFit/>
          </a:bodyPr>
          <a:lstStyle/>
          <a:p>
            <a:pPr marL="3187065">
              <a:lnSpc>
                <a:spcPts val="935"/>
              </a:lnSpc>
            </a:pPr>
            <a:fld id="{81D60167-4931-47E6-BA6A-407CBD079E47}" type="slidenum">
              <a:rPr lang="en-US" altLang="ko-KR" smtClean="0"/>
              <a:t>5</a:t>
            </a:fld>
            <a:endParaRPr dirty="0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EA281971-BE0A-4FAC-495A-DE79CE55C6A7}"/>
              </a:ext>
            </a:extLst>
          </p:cNvPr>
          <p:cNvSpPr/>
          <p:nvPr/>
        </p:nvSpPr>
        <p:spPr>
          <a:xfrm>
            <a:off x="0" y="0"/>
            <a:ext cx="7543800" cy="936625"/>
          </a:xfrm>
          <a:prstGeom prst="rect">
            <a:avLst/>
          </a:prstGeom>
          <a:ln/>
        </p:spPr>
        <p:style>
          <a:lnRef idx="2">
            <a:schemeClr val="accent5">
              <a:shade val="15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5" name="평행 사변형 4">
            <a:extLst>
              <a:ext uri="{FF2B5EF4-FFF2-40B4-BE49-F238E27FC236}">
                <a16:creationId xmlns:a16="http://schemas.microsoft.com/office/drawing/2014/main" id="{CBDD3D6E-72DC-FAD0-C285-E1BE62EAA131}"/>
              </a:ext>
            </a:extLst>
          </p:cNvPr>
          <p:cNvSpPr/>
          <p:nvPr/>
        </p:nvSpPr>
        <p:spPr>
          <a:xfrm rot="10800000">
            <a:off x="4380229" y="566839"/>
            <a:ext cx="752616" cy="615107"/>
          </a:xfrm>
          <a:prstGeom prst="parallelogram">
            <a:avLst>
              <a:gd name="adj" fmla="val 71375"/>
            </a:avLst>
          </a:prstGeom>
          <a:gradFill>
            <a:gsLst>
              <a:gs pos="0">
                <a:srgbClr val="B28072">
                  <a:alpha val="51000"/>
                </a:srgbClr>
              </a:gs>
              <a:gs pos="49000">
                <a:schemeClr val="bg1">
                  <a:alpha val="18000"/>
                </a:schemeClr>
              </a:gs>
              <a:gs pos="100000">
                <a:schemeClr val="bg1">
                  <a:alpha val="0"/>
                  <a:lumMod val="27000"/>
                  <a:lumOff val="73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6" name="평행 사변형 5">
            <a:extLst>
              <a:ext uri="{FF2B5EF4-FFF2-40B4-BE49-F238E27FC236}">
                <a16:creationId xmlns:a16="http://schemas.microsoft.com/office/drawing/2014/main" id="{FDDB5312-7D41-D79A-D229-EA342D0C3AD0}"/>
              </a:ext>
            </a:extLst>
          </p:cNvPr>
          <p:cNvSpPr/>
          <p:nvPr/>
        </p:nvSpPr>
        <p:spPr>
          <a:xfrm>
            <a:off x="5092573" y="-25211"/>
            <a:ext cx="1219428" cy="632780"/>
          </a:xfrm>
          <a:prstGeom prst="parallelogram">
            <a:avLst>
              <a:gd name="adj" fmla="val 71375"/>
            </a:avLst>
          </a:prstGeom>
          <a:gradFill>
            <a:gsLst>
              <a:gs pos="0">
                <a:schemeClr val="accent5">
                  <a:lumMod val="40000"/>
                  <a:lumOff val="60000"/>
                  <a:alpha val="59000"/>
                </a:schemeClr>
              </a:gs>
              <a:gs pos="49000">
                <a:schemeClr val="bg1">
                  <a:alpha val="18000"/>
                </a:schemeClr>
              </a:gs>
              <a:gs pos="100000">
                <a:schemeClr val="bg1">
                  <a:alpha val="0"/>
                  <a:lumMod val="27000"/>
                  <a:lumOff val="73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object 5">
            <a:extLst>
              <a:ext uri="{FF2B5EF4-FFF2-40B4-BE49-F238E27FC236}">
                <a16:creationId xmlns:a16="http://schemas.microsoft.com/office/drawing/2014/main" id="{5E7ADB28-6776-FC10-8CD2-2B656204C42E}"/>
              </a:ext>
            </a:extLst>
          </p:cNvPr>
          <p:cNvSpPr txBox="1"/>
          <p:nvPr/>
        </p:nvSpPr>
        <p:spPr>
          <a:xfrm>
            <a:off x="172860" y="1219200"/>
            <a:ext cx="1796414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ko-KR" altLang="en-US" sz="1600" b="1" spc="-5" dirty="0">
                <a:latin typeface="나눔스퀘어"/>
                <a:cs typeface="Times New Roman"/>
              </a:rPr>
              <a:t>보증 정보</a:t>
            </a:r>
            <a:endParaRPr sz="1200" dirty="0">
              <a:latin typeface="나눔스퀘어"/>
              <a:cs typeface="Times New Roman"/>
            </a:endParaRPr>
          </a:p>
        </p:txBody>
      </p:sp>
      <p:sp>
        <p:nvSpPr>
          <p:cNvPr id="10" name="object 4">
            <a:extLst>
              <a:ext uri="{FF2B5EF4-FFF2-40B4-BE49-F238E27FC236}">
                <a16:creationId xmlns:a16="http://schemas.microsoft.com/office/drawing/2014/main" id="{39D2BFC6-7E2D-9BEF-B403-5F7CC2CD5061}"/>
              </a:ext>
            </a:extLst>
          </p:cNvPr>
          <p:cNvSpPr txBox="1"/>
          <p:nvPr/>
        </p:nvSpPr>
        <p:spPr>
          <a:xfrm>
            <a:off x="266700" y="1478245"/>
            <a:ext cx="7223359" cy="14552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ko-KR" altLang="en-US" sz="1000" b="1" spc="-5" dirty="0">
                <a:latin typeface="나눔스퀘어"/>
                <a:cs typeface="Times New Roman"/>
              </a:rPr>
              <a:t>주의 깊게 읽어 주십시오</a:t>
            </a:r>
            <a:r>
              <a:rPr lang="en-US" altLang="ko-KR" sz="1000" b="1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ko-KR" altLang="en-US" sz="1000" spc="-5" dirty="0">
                <a:latin typeface="나눔스퀘어"/>
                <a:cs typeface="Times New Roman"/>
              </a:rPr>
              <a:t>이 제품 기술자료는 여러 데이터를 참조하여 작성한 것으로 신뢰할 만하고 정확하다고 판단됩니다</a:t>
            </a:r>
            <a:r>
              <a:rPr lang="en-US" altLang="ko-KR" sz="1000" spc="-5" dirty="0">
                <a:latin typeface="나눔스퀘어"/>
                <a:cs typeface="Times New Roman"/>
              </a:rPr>
              <a:t>. 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ko-KR" altLang="en-US" sz="1000" spc="-5" dirty="0">
                <a:latin typeface="나눔스퀘어"/>
                <a:cs typeface="Times New Roman"/>
              </a:rPr>
              <a:t>오성정밀화학의 단독 보증은 제품이 사용 유효 기간 사이에 판매 설명서를 충족시켰을 때 한에서 이뤄집니다</a:t>
            </a:r>
            <a:r>
              <a:rPr lang="en-US" altLang="ko-KR" sz="1000" spc="-5" dirty="0">
                <a:latin typeface="나눔스퀘어"/>
                <a:cs typeface="Times New Roman"/>
              </a:rPr>
              <a:t>. 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ko-KR" altLang="en-US" sz="1000" spc="-5" dirty="0">
                <a:latin typeface="나눔스퀘어"/>
                <a:cs typeface="Times New Roman"/>
              </a:rPr>
              <a:t>본 판매설명서 의 용도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제한사항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시공방법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주의사항 등이 미 준수되거나 유효기간 초과의 경우에는 오성정밀화학의 </a:t>
            </a:r>
            <a:endParaRPr lang="en-US" altLang="ko-KR" sz="1000" spc="-5" dirty="0">
              <a:latin typeface="나눔스퀘어"/>
              <a:cs typeface="Times New Roman"/>
            </a:endParaRP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ko-KR" altLang="en-US" sz="1000" spc="-5" dirty="0">
                <a:latin typeface="나눔스퀘어"/>
                <a:cs typeface="Times New Roman"/>
              </a:rPr>
              <a:t>품질 보증이 불가합니다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ko-KR" altLang="en-US" sz="1000" spc="-5" dirty="0">
                <a:latin typeface="나눔스퀘어"/>
                <a:cs typeface="Times New Roman"/>
              </a:rPr>
              <a:t>사용처 사용조건과 방법은 당사의 일반적인 통제 범주에 포함되지 않을 수 있으므로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  <a:r>
              <a:rPr lang="ko-KR" altLang="en-US" sz="1000" spc="-5" dirty="0">
                <a:latin typeface="나눔스퀘어"/>
                <a:cs typeface="Times New Roman"/>
              </a:rPr>
              <a:t>당사 범용 제품의 안전 하고</a:t>
            </a:r>
            <a:r>
              <a:rPr lang="en-US" altLang="ko-KR" sz="1000" spc="-5" dirty="0">
                <a:latin typeface="나눔스퀘어"/>
                <a:cs typeface="Times New Roman"/>
              </a:rPr>
              <a:t>, 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ko-KR" altLang="en-US" sz="1000" spc="-5" dirty="0">
                <a:latin typeface="나눔스퀘어"/>
                <a:cs typeface="Times New Roman"/>
              </a:rPr>
              <a:t>효율적이며 고객이 의도한 최종 사용 목적에 부합 되도록 하는 것은 고객의 책임과 판단입니다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</p:txBody>
      </p:sp>
      <p:sp>
        <p:nvSpPr>
          <p:cNvPr id="11" name="object 4">
            <a:extLst>
              <a:ext uri="{FF2B5EF4-FFF2-40B4-BE49-F238E27FC236}">
                <a16:creationId xmlns:a16="http://schemas.microsoft.com/office/drawing/2014/main" id="{0F86FA45-6D28-659C-D3E7-0EE1259A9065}"/>
              </a:ext>
            </a:extLst>
          </p:cNvPr>
          <p:cNvSpPr txBox="1"/>
          <p:nvPr/>
        </p:nvSpPr>
        <p:spPr>
          <a:xfrm>
            <a:off x="266700" y="3133507"/>
            <a:ext cx="7223359" cy="4037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ko-KR" altLang="en-US" sz="1000" spc="-5" dirty="0">
                <a:latin typeface="나눔스퀘어"/>
                <a:cs typeface="Times New Roman"/>
              </a:rPr>
              <a:t>기타 자세한 사용상 유의사항이나 안전</a:t>
            </a:r>
            <a:r>
              <a:rPr lang="en-US" altLang="ko-KR" sz="1000" spc="-5" dirty="0">
                <a:latin typeface="나눔스퀘어"/>
                <a:cs typeface="Times New Roman"/>
              </a:rPr>
              <a:t>·</a:t>
            </a:r>
            <a:r>
              <a:rPr lang="ko-KR" altLang="en-US" sz="1000" spc="-5" dirty="0">
                <a:latin typeface="나눔스퀘어"/>
                <a:cs typeface="Times New Roman"/>
              </a:rPr>
              <a:t>위생상 주의사항 등은 물질안전보건자료</a:t>
            </a:r>
            <a:r>
              <a:rPr lang="en-US" altLang="ko-KR" sz="1000" spc="-5" dirty="0">
                <a:latin typeface="나눔스퀘어"/>
                <a:cs typeface="Times New Roman"/>
              </a:rPr>
              <a:t>(MSDS)</a:t>
            </a:r>
            <a:r>
              <a:rPr lang="ko-KR" altLang="en-US" sz="1000" spc="-5" dirty="0">
                <a:latin typeface="나눔스퀘어"/>
                <a:cs typeface="Times New Roman"/>
              </a:rPr>
              <a:t>를 참조하여 주십시오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ko-KR" altLang="en-US" sz="1000" spc="-5" dirty="0">
                <a:latin typeface="나눔스퀘어"/>
                <a:cs typeface="Times New Roman"/>
              </a:rPr>
              <a:t>더 많은 정보를 원하시면 오성정밀화학</a:t>
            </a:r>
            <a:r>
              <a:rPr lang="en-US" altLang="ko-KR" sz="1000" spc="-5" dirty="0">
                <a:latin typeface="나눔스퀘어"/>
                <a:cs typeface="Times New Roman"/>
              </a:rPr>
              <a:t> </a:t>
            </a:r>
            <a:r>
              <a:rPr lang="ko-KR" altLang="en-US" sz="1000" spc="-5" dirty="0">
                <a:latin typeface="나눔스퀘어"/>
                <a:cs typeface="Times New Roman"/>
              </a:rPr>
              <a:t>홈페이지를 참조하여 주십시오</a:t>
            </a:r>
            <a:r>
              <a:rPr lang="en-US" altLang="ko-KR" sz="1000" spc="-5" dirty="0">
                <a:latin typeface="나눔스퀘어"/>
                <a:cs typeface="Times New Roman"/>
              </a:rPr>
              <a:t>.</a:t>
            </a:r>
          </a:p>
        </p:txBody>
      </p:sp>
      <p:sp>
        <p:nvSpPr>
          <p:cNvPr id="12" name="object 5">
            <a:extLst>
              <a:ext uri="{FF2B5EF4-FFF2-40B4-BE49-F238E27FC236}">
                <a16:creationId xmlns:a16="http://schemas.microsoft.com/office/drawing/2014/main" id="{90B8960F-41DE-3255-351D-E31E7F3C73CA}"/>
              </a:ext>
            </a:extLst>
          </p:cNvPr>
          <p:cNvSpPr txBox="1"/>
          <p:nvPr/>
        </p:nvSpPr>
        <p:spPr>
          <a:xfrm>
            <a:off x="-466170" y="110080"/>
            <a:ext cx="4003018" cy="7643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ko-KR" altLang="en-US" sz="3200" b="1" dirty="0" err="1">
                <a:latin typeface="나눔스퀘어"/>
                <a:cs typeface="Times New Roman"/>
              </a:rPr>
              <a:t>매직씰</a:t>
            </a:r>
            <a:r>
              <a:rPr lang="ko-KR" altLang="en-US" sz="3200" b="1" dirty="0">
                <a:latin typeface="나눔스퀘어"/>
                <a:cs typeface="Times New Roman"/>
              </a:rPr>
              <a:t> </a:t>
            </a:r>
            <a:r>
              <a:rPr lang="en-US" altLang="ko-KR" sz="3200" b="1" dirty="0">
                <a:latin typeface="나눔스퀘어"/>
                <a:cs typeface="Times New Roman"/>
              </a:rPr>
              <a:t>INDOOR</a:t>
            </a: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ko-KR" altLang="en-US" sz="1600" b="1" dirty="0">
                <a:latin typeface="나눔스퀘어"/>
                <a:cs typeface="Times New Roman"/>
              </a:rPr>
              <a:t>건축용 실리콘 </a:t>
            </a:r>
            <a:r>
              <a:rPr lang="ko-KR" altLang="en-US" sz="1600" b="1" dirty="0" err="1">
                <a:latin typeface="나눔스퀘어"/>
                <a:cs typeface="Times New Roman"/>
              </a:rPr>
              <a:t>실란트</a:t>
            </a:r>
            <a:endParaRPr sz="1600" b="1" dirty="0">
              <a:latin typeface="나눔스퀘어"/>
              <a:cs typeface="Times New Roman"/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CFC45A09-A1C4-1D1C-CD68-3C9AC8F326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36848" y="5525461"/>
            <a:ext cx="2160231" cy="373374"/>
          </a:xfrm>
          <a:prstGeom prst="rect">
            <a:avLst/>
          </a:prstGeom>
        </p:spPr>
      </p:pic>
      <p:sp>
        <p:nvSpPr>
          <p:cNvPr id="14" name="object 4">
            <a:extLst>
              <a:ext uri="{FF2B5EF4-FFF2-40B4-BE49-F238E27FC236}">
                <a16:creationId xmlns:a16="http://schemas.microsoft.com/office/drawing/2014/main" id="{40ADE893-FC31-E667-ADF3-0F38CC201538}"/>
              </a:ext>
            </a:extLst>
          </p:cNvPr>
          <p:cNvSpPr txBox="1"/>
          <p:nvPr/>
        </p:nvSpPr>
        <p:spPr>
          <a:xfrm>
            <a:off x="3536848" y="6049698"/>
            <a:ext cx="4516120" cy="82945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ko-KR" altLang="en-US" sz="1000" spc="-5" dirty="0">
                <a:latin typeface="나눔스퀘어"/>
                <a:cs typeface="Times New Roman"/>
              </a:rPr>
              <a:t>주     소 </a:t>
            </a:r>
            <a:r>
              <a:rPr lang="en-US" altLang="ko-KR" sz="1000" spc="-5" dirty="0">
                <a:latin typeface="나눔스퀘어"/>
                <a:cs typeface="Times New Roman"/>
              </a:rPr>
              <a:t>: </a:t>
            </a:r>
            <a:r>
              <a:rPr lang="ko-KR" altLang="en-US" sz="1000" spc="-5" dirty="0">
                <a:latin typeface="나눔스퀘어"/>
                <a:cs typeface="Times New Roman"/>
              </a:rPr>
              <a:t>서울시 강남구 영동대로 </a:t>
            </a:r>
            <a:r>
              <a:rPr lang="en-US" altLang="ko-KR" sz="1000" spc="-5" dirty="0">
                <a:latin typeface="나눔스퀘어"/>
                <a:cs typeface="Times New Roman"/>
              </a:rPr>
              <a:t>424 6</a:t>
            </a:r>
            <a:r>
              <a:rPr lang="ko-KR" altLang="en-US" sz="1000" spc="-5" dirty="0">
                <a:latin typeface="나눔스퀘어"/>
                <a:cs typeface="Times New Roman"/>
              </a:rPr>
              <a:t>층 </a:t>
            </a:r>
            <a:r>
              <a:rPr lang="en-US" altLang="ko-KR" sz="1000" spc="-5" dirty="0">
                <a:latin typeface="나눔스퀘어"/>
                <a:cs typeface="Times New Roman"/>
              </a:rPr>
              <a:t>(</a:t>
            </a:r>
            <a:r>
              <a:rPr lang="ko-KR" altLang="en-US" sz="1000" spc="-5" dirty="0">
                <a:latin typeface="나눔스퀘어"/>
                <a:cs typeface="Times New Roman"/>
              </a:rPr>
              <a:t>대치동 사조빌딩</a:t>
            </a:r>
            <a:r>
              <a:rPr lang="en-US" altLang="ko-KR" sz="1000" spc="-5" dirty="0">
                <a:latin typeface="나눔스퀘어"/>
                <a:cs typeface="Times New Roman"/>
              </a:rPr>
              <a:t>)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ko-KR" altLang="en-US" sz="1000" spc="-5" dirty="0">
                <a:latin typeface="나눔스퀘어"/>
                <a:cs typeface="Times New Roman"/>
              </a:rPr>
              <a:t>전     화 </a:t>
            </a:r>
            <a:r>
              <a:rPr lang="en-US" altLang="ko-KR" sz="1000" spc="-5" dirty="0">
                <a:latin typeface="나눔스퀘어"/>
                <a:cs typeface="Times New Roman"/>
              </a:rPr>
              <a:t>: 02-556-1221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ko-KR" altLang="en-US" sz="1000" spc="-5" dirty="0">
                <a:latin typeface="나눔스퀘어"/>
                <a:cs typeface="Times New Roman"/>
              </a:rPr>
              <a:t>팩     </a:t>
            </a:r>
            <a:r>
              <a:rPr lang="ko-KR" altLang="en-US" sz="1000" spc="-5" dirty="0" err="1">
                <a:latin typeface="나눔스퀘어"/>
                <a:cs typeface="Times New Roman"/>
              </a:rPr>
              <a:t>스</a:t>
            </a:r>
            <a:r>
              <a:rPr lang="ko-KR" altLang="en-US" sz="1000" spc="-5" dirty="0">
                <a:latin typeface="나눔스퀘어"/>
                <a:cs typeface="Times New Roman"/>
              </a:rPr>
              <a:t> </a:t>
            </a:r>
            <a:r>
              <a:rPr lang="en-US" altLang="ko-KR" sz="1000" spc="-5" dirty="0">
                <a:latin typeface="나눔스퀘어"/>
                <a:cs typeface="Times New Roman"/>
              </a:rPr>
              <a:t>: 02-556-1282</a:t>
            </a:r>
          </a:p>
          <a:p>
            <a:pPr marL="12700" algn="just" latinLnBrk="0">
              <a:lnSpc>
                <a:spcPct val="130000"/>
              </a:lnSpc>
              <a:spcBef>
                <a:spcPts val="100"/>
              </a:spcBef>
            </a:pPr>
            <a:r>
              <a:rPr lang="ko-KR" altLang="en-US" sz="1000" spc="-5" dirty="0">
                <a:latin typeface="나눔스퀘어"/>
                <a:cs typeface="Times New Roman"/>
              </a:rPr>
              <a:t>홈페이지 </a:t>
            </a:r>
            <a:r>
              <a:rPr lang="en-US" altLang="ko-KR" sz="1000" spc="-5" dirty="0">
                <a:latin typeface="나눔스퀘어"/>
                <a:cs typeface="Times New Roman"/>
              </a:rPr>
              <a:t>: www.o-sung.co.kr  </a:t>
            </a:r>
          </a:p>
        </p:txBody>
      </p:sp>
    </p:spTree>
    <p:extLst>
      <p:ext uri="{BB962C8B-B14F-4D97-AF65-F5344CB8AC3E}">
        <p14:creationId xmlns:p14="http://schemas.microsoft.com/office/powerpoint/2010/main" val="40937034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20209</TotalTime>
  <Words>1656</Words>
  <Application>Microsoft Office PowerPoint</Application>
  <PresentationFormat>사용자 지정</PresentationFormat>
  <Paragraphs>201</Paragraphs>
  <Slides>5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11" baseType="lpstr">
      <vt:lpstr>나눔스퀘어</vt:lpstr>
      <vt:lpstr>맑은 고딕</vt:lpstr>
      <vt:lpstr>Arial</vt:lpstr>
      <vt:lpstr>Calibri</vt:lpstr>
      <vt:lpstr>Times New Roman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Neutral-X_TDS_국문</dc:title>
  <dc:subject/>
  <dc:creator>TOPSEAL</dc:creator>
  <cp:keywords/>
  <cp:lastModifiedBy>osung</cp:lastModifiedBy>
  <cp:revision>191</cp:revision>
  <cp:lastPrinted>2024-09-02T07:16:36Z</cp:lastPrinted>
  <dcterms:created xsi:type="dcterms:W3CDTF">2019-04-02T08:50:00Z</dcterms:created>
  <dcterms:modified xsi:type="dcterms:W3CDTF">2024-09-12T06:48:05Z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2017-10-12T00:00:00Z</vt:filetime>
  </property>
  <property fmtid="{D5CDD505-2E9C-101B-9397-08002B2CF9AE}" pid="3" name="Creator">
    <vt:lpwstr>Acrobat PDFMaker 17 for Word</vt:lpwstr>
  </property>
  <property fmtid="{D5CDD505-2E9C-101B-9397-08002B2CF9AE}" pid="4" name="LastSaved">
    <vt:filetime>2019-04-02T00:00:00Z</vt:filetime>
  </property>
</Properties>
</file>